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417" r:id="rId5"/>
    <p:sldId id="418" r:id="rId6"/>
    <p:sldId id="351" r:id="rId7"/>
    <p:sldId id="401" r:id="rId8"/>
    <p:sldId id="406" r:id="rId9"/>
    <p:sldId id="402" r:id="rId10"/>
    <p:sldId id="407" r:id="rId11"/>
    <p:sldId id="408" r:id="rId12"/>
    <p:sldId id="409" r:id="rId13"/>
    <p:sldId id="419" r:id="rId14"/>
    <p:sldId id="410" r:id="rId15"/>
    <p:sldId id="411" r:id="rId16"/>
    <p:sldId id="413" r:id="rId17"/>
    <p:sldId id="415" r:id="rId18"/>
    <p:sldId id="420" r:id="rId19"/>
    <p:sldId id="414" r:id="rId20"/>
    <p:sldId id="416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F2F"/>
    <a:srgbClr val="81CBCE"/>
    <a:srgbClr val="03989E"/>
    <a:srgbClr val="E5F4F5"/>
    <a:srgbClr val="B3E0E1"/>
    <a:srgbClr val="026A6E"/>
    <a:srgbClr val="FBFCE5"/>
    <a:srgbClr val="F5F8B3"/>
    <a:srgbClr val="EFF481"/>
    <a:srgbClr val="E0E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59450-9785-4514-86A8-1068FFCA2FF4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CD3F3-6918-4B93-91E2-21B292FD62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839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2807-0DCF-41C6-A418-77ECA637B40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8288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4085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3133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1173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4503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7704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613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0388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6715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C2807-0DCF-41C6-A418-77ECA637B40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37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079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TESTEST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0833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568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480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41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9092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CD3F3-6918-4B93-91E2-21B292FD62A9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232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239ED-B862-38C7-51A3-FEF7497B6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4404BE-2723-396C-421D-98659EE4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4861F4-59BA-9AF4-41EF-98672DFC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B4C5F-605D-9F28-FB4B-C6E9D070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94E37F-0264-613E-C04B-DA80B795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0299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12376-DEF4-7254-BB37-91299A21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734C3A-A186-660A-5D7B-774688BC6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7C6F01-9EB6-FBF6-0733-56A54D28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F970A0-FD87-26E0-22EF-0202F84A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7F5E57-D4D1-27EE-CA43-A27C577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078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66DCB9A-F9F3-6CAD-FE59-932274A9C2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482FAA-352E-3AFB-7A51-D71E1FBD0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A8A0A3-FC16-BF17-E3EC-615A7335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CA215A-CF13-B70C-ED21-3AA748E9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EFBD4D-3528-EFBB-D711-C4BF6310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194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DF5C0D-B54C-B496-308D-9A086B74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30E754-879C-476D-158B-33E09C65E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1EE190-57C5-72AE-AABA-CAEFCC87F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C0C591-6966-D6FE-F890-A115EC72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4E5B62-EAE6-490F-57B9-C4946F16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56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2FF415-0CAC-79F0-5E50-246DB9DB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FB2ED7-7671-783F-B666-9E55B6AFF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144512-7599-CD92-B776-A90160A5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49A1DA-3213-0375-E111-B62F2DE4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8C44E6-ECB2-4EDE-FEEB-E69C7706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779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7B7E8-4D0A-2207-8596-A869D08A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ACF365-00B3-F402-2769-468D4E13E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6CCE60-0C1E-B421-0659-BAC2FC028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8BC03E-6A20-F4E2-17CC-3EBF1E3F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9E97A27-D4DC-6596-312C-AAE703B98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A3236B-02A4-1CE6-D825-2DFA36F7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644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51DC78-0997-F1DF-AB85-0DB7E1C7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A99754-4431-F704-6BB4-EEC9BDE52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A3239EE-04DD-2277-7E8A-79DF64615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0A1B83-5D58-A2F4-6564-8D5D8D16D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C8681C3-9F5A-EC4A-C9E1-1057669FD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993613-8503-8496-B3D2-BE047A8A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3AD2996-BE9A-E820-1664-057A48E92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A1C5D41-3619-4955-6799-8D95CF3D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022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5352E-4E31-8A10-7596-3F80AFCB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5FE0E46-2D00-2F96-30F1-564A72BD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A5D5292-E51F-8DC8-0255-D6597190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DDC3DC9-C4CB-96D5-DC55-AFAE33ED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55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3C3AC02-E22E-5C2B-3CBD-A8849DAD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BFD0BC-56DF-7162-9917-8FFE6781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6E951B-CCA0-908F-2B1E-8C478747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96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99142-4A2C-CEB9-9CFF-C37E86A16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F950A4-CD05-861C-FC45-4942F1554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A9DDC94-6C5E-8AB5-2505-90A234344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B51FFDF-F422-1F34-4B8F-1A61295E6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12D93A-1FAA-2624-00C7-2DB6F345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430832-912D-36EA-D79D-47A956F9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143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E72B0-8ECB-FCB4-9A17-7348A689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E7C910A-77F6-06F1-D0BC-3CB761FBC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12F43F-E4A6-0298-EAD6-112CB8255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2CAD45-6852-5C99-93A6-C8ACC77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330088E-989C-9311-51B7-1E1FADAC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CACF19-C6BA-959E-A300-8C380F06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8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58A7F6-111C-02CA-47C0-12D36C3A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9CC987-85D1-10F6-57B3-87DDEE95E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29B6EE-DB15-1DF0-714D-01F372D52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5363-C773-4450-87A7-B71C7F070C5C}" type="datetimeFigureOut">
              <a:rPr lang="nl-BE" smtClean="0"/>
              <a:t>25/01/2024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F52E28-1BEE-EEE5-E95B-3F579E9D2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FDF62F-B5C3-B548-FBF0-8D29CEB1E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B6806-E961-4D90-9270-8ABAE8FC2E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775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E09FD54-87D9-1453-DAB2-935A70C3E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1" y="198761"/>
            <a:ext cx="1414750" cy="141507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400DEF3-2BE4-7EDA-3414-42FA3087C7B8}"/>
              </a:ext>
            </a:extLst>
          </p:cNvPr>
          <p:cNvSpPr txBox="1"/>
          <p:nvPr/>
        </p:nvSpPr>
        <p:spPr>
          <a:xfrm>
            <a:off x="839100" y="4066612"/>
            <a:ext cx="6715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Huisstijlgids </a:t>
            </a:r>
          </a:p>
          <a:p>
            <a:r>
              <a:rPr lang="nl-BE" sz="6000" b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(extern)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EC88685-879C-5A2B-D833-469ABDF8D75E}"/>
              </a:ext>
            </a:extLst>
          </p:cNvPr>
          <p:cNvSpPr txBox="1"/>
          <p:nvPr/>
        </p:nvSpPr>
        <p:spPr>
          <a:xfrm>
            <a:off x="839100" y="3358726"/>
            <a:ext cx="7770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06.03.2023</a:t>
            </a:r>
          </a:p>
          <a:p>
            <a:r>
              <a:rPr lang="nl-BE" sz="2000" b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Dienst communicatie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BF4277-38E1-6917-B8C5-4BEB8EE06F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t="13968" r="21104" b="25079"/>
          <a:stretch/>
        </p:blipFill>
        <p:spPr>
          <a:xfrm>
            <a:off x="7151914" y="-2269901"/>
            <a:ext cx="7552530" cy="83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3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2F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06C5B53-0522-C27F-2916-AEF421724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4147" r="23599" b="25893"/>
          <a:stretch/>
        </p:blipFill>
        <p:spPr>
          <a:xfrm>
            <a:off x="7150799" y="-2528449"/>
            <a:ext cx="7244841" cy="832275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400DEF3-2BE4-7EDA-3414-42FA3087C7B8}"/>
              </a:ext>
            </a:extLst>
          </p:cNvPr>
          <p:cNvSpPr txBox="1"/>
          <p:nvPr/>
        </p:nvSpPr>
        <p:spPr>
          <a:xfrm>
            <a:off x="839100" y="4066612"/>
            <a:ext cx="6715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02. </a:t>
            </a:r>
            <a:r>
              <a:rPr lang="nl-BE" sz="6000" b="1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Kleurenpalet</a:t>
            </a:r>
          </a:p>
        </p:txBody>
      </p:sp>
    </p:spTree>
    <p:extLst>
      <p:ext uri="{BB962C8B-B14F-4D97-AF65-F5344CB8AC3E}">
        <p14:creationId xmlns:p14="http://schemas.microsoft.com/office/powerpoint/2010/main" val="2056233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332753"/>
            <a:ext cx="995961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4000" b="1">
                <a:solidFill>
                  <a:srgbClr val="DD2F08"/>
                </a:solidFill>
                <a:latin typeface="Yu Gothic UI Semibold"/>
                <a:ea typeface="Yu Gothic UI Semibold"/>
              </a:rPr>
              <a:t>Kleurenpalet</a:t>
            </a:r>
            <a:endParaRPr lang="en-US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2693CC-A58E-F34C-D141-8708C17EC4D3}"/>
              </a:ext>
            </a:extLst>
          </p:cNvPr>
          <p:cNvSpPr txBox="1"/>
          <p:nvPr/>
        </p:nvSpPr>
        <p:spPr>
          <a:xfrm>
            <a:off x="433307" y="1196390"/>
            <a:ext cx="3585912" cy="41091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Met ons kleurenpalet willen we vertrouwen &amp; professionaliteit uitstralen. Daarnaast willen we ook meteen de link met de brand(weer)wereld duidelijk maken.</a:t>
            </a:r>
          </a:p>
          <a:p>
            <a:pPr>
              <a:lnSpc>
                <a:spcPct val="150000"/>
              </a:lnSpc>
            </a:pPr>
            <a:endParaRPr lang="nl-BE" sz="1600"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We maken eveneens veel gebruik van wit en zachtere tinten. Dit maakt het geheel minder "zwaar" en weerspiegelt het open &amp; toegankelijk karakter van de organisatie.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BF8B123-8575-2FC5-58DE-5AC3682F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763" y="1488712"/>
            <a:ext cx="5561926" cy="4195756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52C728E-62F2-43B4-0366-F5C30509DDF7}"/>
              </a:ext>
            </a:extLst>
          </p:cNvPr>
          <p:cNvSpPr/>
          <p:nvPr/>
        </p:nvSpPr>
        <p:spPr>
          <a:xfrm>
            <a:off x="8281648" y="1479475"/>
            <a:ext cx="1305600" cy="1473895"/>
          </a:xfrm>
          <a:prstGeom prst="rect">
            <a:avLst/>
          </a:prstGeom>
          <a:solidFill>
            <a:srgbClr val="FFFAF9"/>
          </a:solidFill>
          <a:ln>
            <a:solidFill>
              <a:srgbClr val="FFF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D91F499-6780-2358-A655-7C2257CB3272}"/>
              </a:ext>
            </a:extLst>
          </p:cNvPr>
          <p:cNvSpPr/>
          <p:nvPr/>
        </p:nvSpPr>
        <p:spPr>
          <a:xfrm>
            <a:off x="9001966" y="4239127"/>
            <a:ext cx="1927712" cy="1428084"/>
          </a:xfrm>
          <a:prstGeom prst="rect">
            <a:avLst/>
          </a:prstGeom>
          <a:solidFill>
            <a:srgbClr val="302F2F"/>
          </a:solidFill>
          <a:ln>
            <a:solidFill>
              <a:srgbClr val="30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CE638BF-7625-C4A3-D8AE-2B5DDC8C30A7}"/>
              </a:ext>
            </a:extLst>
          </p:cNvPr>
          <p:cNvSpPr/>
          <p:nvPr/>
        </p:nvSpPr>
        <p:spPr>
          <a:xfrm>
            <a:off x="10583779" y="4573625"/>
            <a:ext cx="344389" cy="33850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ADD8450-C60B-38EA-4E97-80162559D4BC}"/>
              </a:ext>
            </a:extLst>
          </p:cNvPr>
          <p:cNvSpPr/>
          <p:nvPr/>
        </p:nvSpPr>
        <p:spPr>
          <a:xfrm>
            <a:off x="10587790" y="4239127"/>
            <a:ext cx="341888" cy="338509"/>
          </a:xfrm>
          <a:prstGeom prst="rect">
            <a:avLst/>
          </a:prstGeom>
          <a:solidFill>
            <a:srgbClr val="6E6E6E"/>
          </a:solidFill>
          <a:ln>
            <a:solidFill>
              <a:srgbClr val="6E6E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13DC61-29FF-3731-A637-98992F3FD6D7}"/>
              </a:ext>
            </a:extLst>
          </p:cNvPr>
          <p:cNvSpPr/>
          <p:nvPr/>
        </p:nvSpPr>
        <p:spPr>
          <a:xfrm>
            <a:off x="9587249" y="2965269"/>
            <a:ext cx="1340919" cy="930651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D3C66EB-6F17-E443-F107-7188969D36BE}"/>
              </a:ext>
            </a:extLst>
          </p:cNvPr>
          <p:cNvSpPr/>
          <p:nvPr/>
        </p:nvSpPr>
        <p:spPr>
          <a:xfrm>
            <a:off x="9587248" y="3904629"/>
            <a:ext cx="1340919" cy="325789"/>
          </a:xfrm>
          <a:prstGeom prst="rect">
            <a:avLst/>
          </a:prstGeom>
          <a:solidFill>
            <a:srgbClr val="ACABAB"/>
          </a:solidFill>
          <a:ln>
            <a:solidFill>
              <a:srgbClr val="AC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3872AFD-9842-63B8-14D5-6E70044914BB}"/>
              </a:ext>
            </a:extLst>
          </p:cNvPr>
          <p:cNvSpPr/>
          <p:nvPr/>
        </p:nvSpPr>
        <p:spPr>
          <a:xfrm>
            <a:off x="8279258" y="2971705"/>
            <a:ext cx="1307990" cy="924216"/>
          </a:xfrm>
          <a:prstGeom prst="rect">
            <a:avLst/>
          </a:prstGeom>
          <a:solidFill>
            <a:srgbClr val="FEEAE6"/>
          </a:solidFill>
          <a:ln>
            <a:solidFill>
              <a:srgbClr val="FEE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591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332753"/>
            <a:ext cx="995961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4000" b="1">
                <a:solidFill>
                  <a:srgbClr val="DD2F08"/>
                </a:solidFill>
                <a:latin typeface="Yu Gothic UI Semibold"/>
                <a:ea typeface="Yu Gothic UI Semibold"/>
              </a:rPr>
              <a:t>Primaire </a:t>
            </a:r>
          </a:p>
          <a:p>
            <a:r>
              <a:rPr lang="nl-BE" sz="4000" b="1">
                <a:solidFill>
                  <a:srgbClr val="DD2F08"/>
                </a:solidFill>
                <a:latin typeface="Yu Gothic UI Semibold"/>
                <a:ea typeface="Yu Gothic UI Semibold"/>
              </a:rPr>
              <a:t>Kleuren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2693CC-A58E-F34C-D141-8708C17EC4D3}"/>
              </a:ext>
            </a:extLst>
          </p:cNvPr>
          <p:cNvSpPr txBox="1"/>
          <p:nvPr/>
        </p:nvSpPr>
        <p:spPr>
          <a:xfrm>
            <a:off x="433307" y="1385204"/>
            <a:ext cx="3585912" cy="52171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nl-BE" sz="1600"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Het opvallende rood/oranje wordt gecombineerd met een donkergrijze tint. </a:t>
            </a:r>
          </a:p>
          <a:p>
            <a:pPr>
              <a:lnSpc>
                <a:spcPct val="150000"/>
              </a:lnSpc>
            </a:pPr>
            <a:endParaRPr lang="nl-BE" sz="1600">
              <a:solidFill>
                <a:srgbClr val="302F2F"/>
              </a:solidFill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Dit is geen felrood (</a:t>
            </a:r>
            <a:r>
              <a:rPr lang="nl-BE" sz="1600" err="1">
                <a:solidFill>
                  <a:srgbClr val="302F2F"/>
                </a:solidFill>
                <a:latin typeface="Yu Gothic UI Light"/>
                <a:ea typeface="Yu Gothic UI Light"/>
              </a:rPr>
              <a:t>hex</a:t>
            </a: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 #ff0000 ) of knalzwart (</a:t>
            </a:r>
            <a:r>
              <a:rPr lang="nl-BE" sz="1600" err="1">
                <a:solidFill>
                  <a:srgbClr val="302F2F"/>
                </a:solidFill>
                <a:latin typeface="Yu Gothic UI Light"/>
                <a:ea typeface="Yu Gothic UI Light"/>
              </a:rPr>
              <a:t>hex</a:t>
            </a: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 #000000). Er wordt gekozen voor iets zachtere tinten dan knalzwart en felrood om de combinatie minder hard te maken.</a:t>
            </a:r>
          </a:p>
          <a:p>
            <a:pPr>
              <a:lnSpc>
                <a:spcPct val="150000"/>
              </a:lnSpc>
            </a:pPr>
            <a:endParaRPr lang="nl-BE" sz="1600">
              <a:solidFill>
                <a:srgbClr val="302F2F"/>
              </a:solidFill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Daarnaast maken we ook gebruik van de hoofdkleur wit om het geheel een moderne, luchtigere toets te geven.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BE46C1-E362-8C46-CC69-65B96A88C7AB}"/>
              </a:ext>
            </a:extLst>
          </p:cNvPr>
          <p:cNvSpPr/>
          <p:nvPr/>
        </p:nvSpPr>
        <p:spPr>
          <a:xfrm>
            <a:off x="5410028" y="280546"/>
            <a:ext cx="460834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C76CC99-59CA-DF11-918E-F5CC46E41769}"/>
              </a:ext>
            </a:extLst>
          </p:cNvPr>
          <p:cNvSpPr/>
          <p:nvPr/>
        </p:nvSpPr>
        <p:spPr>
          <a:xfrm>
            <a:off x="5410028" y="1831176"/>
            <a:ext cx="4608340" cy="1323439"/>
          </a:xfrm>
          <a:prstGeom prst="rect">
            <a:avLst/>
          </a:prstGeom>
          <a:solidFill>
            <a:srgbClr val="DD2F08"/>
          </a:solidFill>
          <a:ln>
            <a:solidFill>
              <a:srgbClr val="DD2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71004B4-6104-BC70-FBAA-F8635A4452FC}"/>
              </a:ext>
            </a:extLst>
          </p:cNvPr>
          <p:cNvSpPr/>
          <p:nvPr/>
        </p:nvSpPr>
        <p:spPr>
          <a:xfrm>
            <a:off x="5410028" y="3542595"/>
            <a:ext cx="4608340" cy="1323439"/>
          </a:xfrm>
          <a:prstGeom prst="rect">
            <a:avLst/>
          </a:prstGeom>
          <a:solidFill>
            <a:srgbClr val="302F2F"/>
          </a:solidFill>
          <a:ln>
            <a:solidFill>
              <a:srgbClr val="30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E169C4D4-CDB9-ACA0-C789-135FF0011DEC}"/>
              </a:ext>
            </a:extLst>
          </p:cNvPr>
          <p:cNvSpPr/>
          <p:nvPr/>
        </p:nvSpPr>
        <p:spPr>
          <a:xfrm>
            <a:off x="5410028" y="5254015"/>
            <a:ext cx="4608340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Flowchart: Summing Junction 25">
            <a:extLst>
              <a:ext uri="{FF2B5EF4-FFF2-40B4-BE49-F238E27FC236}">
                <a16:creationId xmlns:a16="http://schemas.microsoft.com/office/drawing/2014/main" id="{553DF26B-87AA-1CF9-36FB-0668E624D121}"/>
              </a:ext>
            </a:extLst>
          </p:cNvPr>
          <p:cNvSpPr/>
          <p:nvPr/>
        </p:nvSpPr>
        <p:spPr>
          <a:xfrm>
            <a:off x="5830712" y="5189102"/>
            <a:ext cx="1457307" cy="145326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EA6A579-6E22-37DB-EAE3-DBE1D1172CA8}"/>
              </a:ext>
            </a:extLst>
          </p:cNvPr>
          <p:cNvSpPr txBox="1"/>
          <p:nvPr/>
        </p:nvSpPr>
        <p:spPr>
          <a:xfrm>
            <a:off x="6192380" y="535582"/>
            <a:ext cx="29556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Wit</a:t>
            </a:r>
          </a:p>
          <a:p>
            <a:endParaRPr lang="nl-NL" sz="120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FFFFFF</a:t>
            </a:r>
          </a:p>
          <a:p>
            <a:r>
              <a:rPr lang="nl-NL" sz="9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R255 G255 B255</a:t>
            </a:r>
          </a:p>
          <a:p>
            <a:r>
              <a:rPr lang="nl-NL" sz="9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C0 M0 Y0 K0</a:t>
            </a:r>
            <a:endParaRPr lang="nl-BE" sz="90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884F083-32B5-254D-4291-E8EFDF4EC34E}"/>
              </a:ext>
            </a:extLst>
          </p:cNvPr>
          <p:cNvSpPr txBox="1"/>
          <p:nvPr/>
        </p:nvSpPr>
        <p:spPr>
          <a:xfrm>
            <a:off x="6175513" y="2025300"/>
            <a:ext cx="29556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Zone Rood</a:t>
            </a:r>
          </a:p>
          <a:p>
            <a:endParaRPr lang="nl-NL" sz="120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DD2F08</a:t>
            </a: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R221 G47 B48</a:t>
            </a: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C4,51 M91,34 Y100 K0,58</a:t>
            </a:r>
            <a:endParaRPr lang="nl-BE" sz="90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98862EC-EE95-3A1D-A27F-34FC7BBBFDCE}"/>
              </a:ext>
            </a:extLst>
          </p:cNvPr>
          <p:cNvSpPr txBox="1"/>
          <p:nvPr/>
        </p:nvSpPr>
        <p:spPr>
          <a:xfrm>
            <a:off x="6192381" y="3744280"/>
            <a:ext cx="29556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Zone Zwart</a:t>
            </a:r>
          </a:p>
          <a:p>
            <a:endParaRPr lang="nl-NL" sz="12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302F2F</a:t>
            </a: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R48 G47 B47</a:t>
            </a: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C69 M60 Y57 K69</a:t>
            </a:r>
            <a:endParaRPr lang="nl-BE" sz="9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374230B-A77C-22C4-1654-F539ABE0B859}"/>
              </a:ext>
            </a:extLst>
          </p:cNvPr>
          <p:cNvSpPr txBox="1"/>
          <p:nvPr/>
        </p:nvSpPr>
        <p:spPr>
          <a:xfrm>
            <a:off x="6236379" y="5470420"/>
            <a:ext cx="29556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Zwart</a:t>
            </a:r>
          </a:p>
          <a:p>
            <a:endParaRPr lang="nl-NL" sz="120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1D1D1B</a:t>
            </a: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R29 G29 B27</a:t>
            </a: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C0 M0 Y0 K100</a:t>
            </a:r>
            <a:endParaRPr lang="nl-BE" sz="90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310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285619"/>
            <a:ext cx="995961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 b="1">
                <a:solidFill>
                  <a:srgbClr val="DD2F08"/>
                </a:solidFill>
                <a:latin typeface="Yu Gothic UI Semibold"/>
                <a:ea typeface="Yu Gothic UI Semibold"/>
              </a:rPr>
              <a:t>Z</a:t>
            </a:r>
            <a:r>
              <a:rPr lang="nl-BE" sz="4000" b="1" err="1">
                <a:solidFill>
                  <a:srgbClr val="DD2F08"/>
                </a:solidFill>
                <a:latin typeface="Yu Gothic UI Semibold"/>
                <a:ea typeface="Yu Gothic UI Semibold"/>
              </a:rPr>
              <a:t>achtere</a:t>
            </a:r>
            <a:r>
              <a:rPr lang="nl-BE" sz="4000" b="1">
                <a:solidFill>
                  <a:srgbClr val="DD2F08"/>
                </a:solidFill>
                <a:latin typeface="Yu Gothic UI Semibold"/>
                <a:ea typeface="Yu Gothic UI Semibold"/>
              </a:rPr>
              <a:t> </a:t>
            </a:r>
          </a:p>
          <a:p>
            <a:r>
              <a:rPr lang="nl-BE" sz="4000" b="1">
                <a:solidFill>
                  <a:srgbClr val="DD2F08"/>
                </a:solidFill>
                <a:latin typeface="Yu Gothic UI Semibold"/>
                <a:ea typeface="Yu Gothic UI Semibold"/>
              </a:rPr>
              <a:t>kleurtinten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2693CC-A58E-F34C-D141-8708C17EC4D3}"/>
              </a:ext>
            </a:extLst>
          </p:cNvPr>
          <p:cNvSpPr txBox="1"/>
          <p:nvPr/>
        </p:nvSpPr>
        <p:spPr>
          <a:xfrm>
            <a:off x="433307" y="1385204"/>
            <a:ext cx="3585912" cy="18931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nl-BE" sz="1600" dirty="0"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 dirty="0">
                <a:solidFill>
                  <a:srgbClr val="302F2F"/>
                </a:solidFill>
                <a:latin typeface="Yu Gothic UI Light"/>
                <a:ea typeface="Yu Gothic UI Light"/>
              </a:rPr>
              <a:t>Naast de uitgesproken primaire kleuren, worden ook zachtere tinten gebruikt voor achtergronden of achtergrondelementen.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C76CC99-59CA-DF11-918E-F5CC46E41769}"/>
              </a:ext>
            </a:extLst>
          </p:cNvPr>
          <p:cNvSpPr/>
          <p:nvPr/>
        </p:nvSpPr>
        <p:spPr>
          <a:xfrm>
            <a:off x="5410028" y="1831176"/>
            <a:ext cx="1362711" cy="1323439"/>
          </a:xfrm>
          <a:prstGeom prst="rect">
            <a:avLst/>
          </a:prstGeom>
          <a:solidFill>
            <a:srgbClr val="DD2F08"/>
          </a:solidFill>
          <a:ln>
            <a:solidFill>
              <a:srgbClr val="DD2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71004B4-6104-BC70-FBAA-F8635A4452FC}"/>
              </a:ext>
            </a:extLst>
          </p:cNvPr>
          <p:cNvSpPr/>
          <p:nvPr/>
        </p:nvSpPr>
        <p:spPr>
          <a:xfrm>
            <a:off x="5410028" y="3542595"/>
            <a:ext cx="1362711" cy="1323439"/>
          </a:xfrm>
          <a:prstGeom prst="rect">
            <a:avLst/>
          </a:prstGeom>
          <a:solidFill>
            <a:srgbClr val="302F2F"/>
          </a:solidFill>
          <a:ln>
            <a:solidFill>
              <a:srgbClr val="30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884F083-32B5-254D-4291-E8EFDF4EC34E}"/>
              </a:ext>
            </a:extLst>
          </p:cNvPr>
          <p:cNvSpPr txBox="1"/>
          <p:nvPr/>
        </p:nvSpPr>
        <p:spPr>
          <a:xfrm>
            <a:off x="5414644" y="2032861"/>
            <a:ext cx="136271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Zone Rood</a:t>
            </a:r>
          </a:p>
          <a:p>
            <a:endParaRPr lang="nl-NL" sz="12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DD2F08</a:t>
            </a: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R221 G47 B8</a:t>
            </a: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C4,51 M91,34 Y100 K0,58</a:t>
            </a:r>
            <a:endParaRPr lang="nl-BE" sz="9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98862EC-EE95-3A1D-A27F-34FC7BBBFDCE}"/>
              </a:ext>
            </a:extLst>
          </p:cNvPr>
          <p:cNvSpPr txBox="1"/>
          <p:nvPr/>
        </p:nvSpPr>
        <p:spPr>
          <a:xfrm>
            <a:off x="5410027" y="3759001"/>
            <a:ext cx="1353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Zone Zwart</a:t>
            </a:r>
          </a:p>
          <a:p>
            <a:endParaRPr lang="nl-NL" sz="12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302F2F</a:t>
            </a: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R48 G47 B47</a:t>
            </a: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C69,33 M60,95 Y56,52 K68,01</a:t>
            </a:r>
            <a:endParaRPr lang="nl-BE" sz="9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374230B-A77C-22C4-1654-F539ABE0B859}"/>
              </a:ext>
            </a:extLst>
          </p:cNvPr>
          <p:cNvSpPr txBox="1"/>
          <p:nvPr/>
        </p:nvSpPr>
        <p:spPr>
          <a:xfrm>
            <a:off x="6236380" y="5470420"/>
            <a:ext cx="10516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Zwart</a:t>
            </a:r>
          </a:p>
          <a:p>
            <a:endParaRPr lang="nl-NL" sz="12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1D1D1B</a:t>
            </a: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R29 G29 B27</a:t>
            </a:r>
          </a:p>
          <a:p>
            <a:r>
              <a:rPr lang="nl-NL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C0 M0 Y0 K100</a:t>
            </a:r>
            <a:endParaRPr lang="nl-BE" sz="900" dirty="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BD9355F-6E74-3115-15A0-7AD55A1D23B9}"/>
              </a:ext>
            </a:extLst>
          </p:cNvPr>
          <p:cNvSpPr/>
          <p:nvPr/>
        </p:nvSpPr>
        <p:spPr>
          <a:xfrm>
            <a:off x="6781971" y="1831175"/>
            <a:ext cx="1362711" cy="1323439"/>
          </a:xfrm>
          <a:prstGeom prst="rect">
            <a:avLst/>
          </a:prstGeom>
          <a:solidFill>
            <a:srgbClr val="FDDBD3"/>
          </a:solidFill>
          <a:ln>
            <a:solidFill>
              <a:srgbClr val="FDD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853570E-0DC1-D82F-D658-E71FF3771672}"/>
              </a:ext>
            </a:extLst>
          </p:cNvPr>
          <p:cNvSpPr/>
          <p:nvPr/>
        </p:nvSpPr>
        <p:spPr>
          <a:xfrm>
            <a:off x="8153914" y="1831174"/>
            <a:ext cx="1362711" cy="1323439"/>
          </a:xfrm>
          <a:prstGeom prst="rect">
            <a:avLst/>
          </a:prstGeom>
          <a:solidFill>
            <a:srgbClr val="FEEAE6"/>
          </a:solidFill>
          <a:ln>
            <a:solidFill>
              <a:srgbClr val="FEE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8DAC4F3-D5BF-32C4-7900-9AA1E94420E7}"/>
              </a:ext>
            </a:extLst>
          </p:cNvPr>
          <p:cNvSpPr/>
          <p:nvPr/>
        </p:nvSpPr>
        <p:spPr>
          <a:xfrm>
            <a:off x="9525857" y="1831173"/>
            <a:ext cx="1362711" cy="1323439"/>
          </a:xfrm>
          <a:prstGeom prst="rect">
            <a:avLst/>
          </a:prstGeom>
          <a:solidFill>
            <a:srgbClr val="FFFAF9"/>
          </a:solidFill>
          <a:ln>
            <a:solidFill>
              <a:srgbClr val="FFF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B2ACA51-D444-E20C-5CFA-C7E2EE71AA43}"/>
              </a:ext>
            </a:extLst>
          </p:cNvPr>
          <p:cNvSpPr txBox="1"/>
          <p:nvPr/>
        </p:nvSpPr>
        <p:spPr>
          <a:xfrm>
            <a:off x="6791203" y="1847828"/>
            <a:ext cx="13627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Achtergrond- element</a:t>
            </a:r>
          </a:p>
          <a:p>
            <a:endParaRPr lang="nl-NL" sz="12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FDDBD3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R253 G219 B211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C0 M19,65 Y15,04 K0</a:t>
            </a:r>
            <a:endParaRPr lang="nl-BE" sz="9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34A1827-FC3F-C5BF-E04E-422B78E3F937}"/>
              </a:ext>
            </a:extLst>
          </p:cNvPr>
          <p:cNvSpPr txBox="1"/>
          <p:nvPr/>
        </p:nvSpPr>
        <p:spPr>
          <a:xfrm>
            <a:off x="9621476" y="1851856"/>
            <a:ext cx="13627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Lichte </a:t>
            </a:r>
          </a:p>
          <a:p>
            <a:r>
              <a:rPr lang="nl-NL" sz="1200" b="1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achtergrond</a:t>
            </a:r>
          </a:p>
          <a:p>
            <a:endParaRPr lang="nl-NL" sz="12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FFFAF9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R255 G250 B249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C0 M2,51 Y1,81 K0</a:t>
            </a:r>
            <a:endParaRPr lang="nl-BE" sz="9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4F2361B-AEDF-B92F-8D70-5BE3A5AA5D1D}"/>
              </a:ext>
            </a:extLst>
          </p:cNvPr>
          <p:cNvSpPr txBox="1"/>
          <p:nvPr/>
        </p:nvSpPr>
        <p:spPr>
          <a:xfrm>
            <a:off x="8153914" y="1864481"/>
            <a:ext cx="14675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Achtergrond-element /gekleurde achtergrond</a:t>
            </a:r>
          </a:p>
          <a:p>
            <a:endParaRPr lang="nl-NL" sz="12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FEEAE6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R254 G234 B230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C0 M11,69 Y8,36 K0</a:t>
            </a:r>
            <a:endParaRPr lang="nl-BE" sz="9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99ED8A7-E4BD-A182-6F82-0238C93B6A4C}"/>
              </a:ext>
            </a:extLst>
          </p:cNvPr>
          <p:cNvSpPr/>
          <p:nvPr/>
        </p:nvSpPr>
        <p:spPr>
          <a:xfrm>
            <a:off x="6781970" y="3535862"/>
            <a:ext cx="1362711" cy="1323439"/>
          </a:xfrm>
          <a:prstGeom prst="rect">
            <a:avLst/>
          </a:prstGeom>
          <a:solidFill>
            <a:srgbClr val="ACABAB"/>
          </a:solidFill>
          <a:ln>
            <a:solidFill>
              <a:srgbClr val="AC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B2D046B-36C9-C524-7C8D-8CA49B18497B}"/>
              </a:ext>
            </a:extLst>
          </p:cNvPr>
          <p:cNvSpPr txBox="1"/>
          <p:nvPr/>
        </p:nvSpPr>
        <p:spPr>
          <a:xfrm>
            <a:off x="6791203" y="3598350"/>
            <a:ext cx="136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Achtergrond- element</a:t>
            </a:r>
          </a:p>
          <a:p>
            <a:endParaRPr lang="nl-NL" sz="12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ACABAB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R172 G171 B171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C35,16 M27,32 Y27,52 K6,36</a:t>
            </a:r>
            <a:endParaRPr lang="nl-BE" sz="9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45A794D6-95CD-187F-2253-D956E4CE0B15}"/>
              </a:ext>
            </a:extLst>
          </p:cNvPr>
          <p:cNvSpPr/>
          <p:nvPr/>
        </p:nvSpPr>
        <p:spPr>
          <a:xfrm>
            <a:off x="8144681" y="3535861"/>
            <a:ext cx="1362711" cy="1323439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E839A0D-4FD3-6678-39F1-99CE77D48F63}"/>
              </a:ext>
            </a:extLst>
          </p:cNvPr>
          <p:cNvSpPr txBox="1"/>
          <p:nvPr/>
        </p:nvSpPr>
        <p:spPr>
          <a:xfrm>
            <a:off x="8101488" y="3535495"/>
            <a:ext cx="14675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Achtergrond-element /gekleurde achtergrond</a:t>
            </a:r>
          </a:p>
          <a:p>
            <a:endParaRPr lang="nl-NL" sz="12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EBEBEB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R235 G235 B235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C9,27 M6,54 Y7,43 K0</a:t>
            </a:r>
            <a:endParaRPr lang="nl-BE" sz="9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B88415C4-5528-5DC4-5A47-8E693EAE8CD4}"/>
              </a:ext>
            </a:extLst>
          </p:cNvPr>
          <p:cNvSpPr/>
          <p:nvPr/>
        </p:nvSpPr>
        <p:spPr>
          <a:xfrm>
            <a:off x="9525857" y="3542595"/>
            <a:ext cx="1362711" cy="1323439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9E407A5C-AA04-F545-D919-E513355C126A}"/>
              </a:ext>
            </a:extLst>
          </p:cNvPr>
          <p:cNvSpPr txBox="1"/>
          <p:nvPr/>
        </p:nvSpPr>
        <p:spPr>
          <a:xfrm>
            <a:off x="9621475" y="3598350"/>
            <a:ext cx="13627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Lichte </a:t>
            </a:r>
          </a:p>
          <a:p>
            <a:r>
              <a:rPr lang="nl-NL" sz="1200" b="1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achtergrond</a:t>
            </a:r>
          </a:p>
          <a:p>
            <a:endParaRPr lang="nl-NL" sz="12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F5F5F5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R245 G245 B245</a:t>
            </a:r>
          </a:p>
          <a:p>
            <a:r>
              <a: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C4,86 M3,56 Y4,05 K0</a:t>
            </a:r>
            <a:endParaRPr lang="nl-BE" sz="900" dirty="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FF55083B-9AFE-AA8C-9134-6528EC7C7FAF}"/>
              </a:ext>
            </a:extLst>
          </p:cNvPr>
          <p:cNvSpPr txBox="1"/>
          <p:nvPr/>
        </p:nvSpPr>
        <p:spPr>
          <a:xfrm>
            <a:off x="433307" y="3110976"/>
            <a:ext cx="3585912" cy="15238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nl-BE" sz="1600"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Beperk het gebruik van “Zone Zwart” en vermijd het zeker als achtergrondkleur.</a:t>
            </a:r>
          </a:p>
        </p:txBody>
      </p:sp>
    </p:spTree>
    <p:extLst>
      <p:ext uri="{BB962C8B-B14F-4D97-AF65-F5344CB8AC3E}">
        <p14:creationId xmlns:p14="http://schemas.microsoft.com/office/powerpoint/2010/main" val="294138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332753"/>
            <a:ext cx="995961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 b="1" dirty="0">
                <a:solidFill>
                  <a:srgbClr val="DD2F08"/>
                </a:solidFill>
                <a:latin typeface="Yu Gothic UI Semibold"/>
                <a:ea typeface="Yu Gothic UI Semibold"/>
              </a:rPr>
              <a:t>DGH </a:t>
            </a:r>
          </a:p>
          <a:p>
            <a:r>
              <a:rPr lang="nl-NL" sz="4000" b="1" dirty="0">
                <a:solidFill>
                  <a:srgbClr val="DD2F08"/>
                </a:solidFill>
                <a:latin typeface="Yu Gothic UI Semibold"/>
                <a:ea typeface="Yu Gothic UI Semibold"/>
              </a:rPr>
              <a:t>kleurenpalet</a:t>
            </a:r>
            <a:endParaRPr lang="nl-BE" sz="4000" b="1" dirty="0">
              <a:solidFill>
                <a:srgbClr val="DD2F08"/>
              </a:solidFill>
              <a:latin typeface="Yu Gothic UI Semibold"/>
              <a:ea typeface="Yu Gothic UI Semibold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2693CC-A58E-F34C-D141-8708C17EC4D3}"/>
              </a:ext>
            </a:extLst>
          </p:cNvPr>
          <p:cNvSpPr txBox="1"/>
          <p:nvPr/>
        </p:nvSpPr>
        <p:spPr>
          <a:xfrm>
            <a:off x="433307" y="1385204"/>
            <a:ext cx="3756908" cy="15238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nl-BE" sz="1600" dirty="0"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 dirty="0">
                <a:solidFill>
                  <a:srgbClr val="302F2F"/>
                </a:solidFill>
                <a:latin typeface="Yu Gothic UI Light"/>
                <a:ea typeface="Yu Gothic UI Light"/>
              </a:rPr>
              <a:t>De dienst DGH </a:t>
            </a:r>
            <a:r>
              <a:rPr lang="nl-BE" sz="1600" dirty="0">
                <a:solidFill>
                  <a:srgbClr val="302F2F"/>
                </a:solidFill>
                <a:latin typeface="Yu Gothic UI Light"/>
                <a:ea typeface="Yu Gothic UI Light"/>
                <a:sym typeface="Wingdings" panose="05000000000000000000" pitchFamily="2" charset="2"/>
              </a:rPr>
              <a:t>krijgt een apart kleurenpalet, dit om onderscheid te maken met dienst Operaties/Brandweer. </a:t>
            </a:r>
            <a:endParaRPr lang="nl-BE" sz="1600" dirty="0">
              <a:solidFill>
                <a:srgbClr val="302F2F"/>
              </a:solidFill>
              <a:latin typeface="Yu Gothic UI Light"/>
              <a:ea typeface="Yu Gothic UI Light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374230B-A77C-22C4-1654-F539ABE0B859}"/>
              </a:ext>
            </a:extLst>
          </p:cNvPr>
          <p:cNvSpPr txBox="1"/>
          <p:nvPr/>
        </p:nvSpPr>
        <p:spPr>
          <a:xfrm>
            <a:off x="6236380" y="5470420"/>
            <a:ext cx="10516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Zwart</a:t>
            </a:r>
          </a:p>
          <a:p>
            <a:endParaRPr lang="nl-NL" sz="120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1D1D1B</a:t>
            </a: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R29 G29 B27</a:t>
            </a: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C0 M0 Y0 K100</a:t>
            </a:r>
            <a:endParaRPr lang="nl-BE" sz="90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9FBB75CB-ED7E-858A-4793-7240EAFE803F}"/>
              </a:ext>
            </a:extLst>
          </p:cNvPr>
          <p:cNvGrpSpPr/>
          <p:nvPr/>
        </p:nvGrpSpPr>
        <p:grpSpPr>
          <a:xfrm>
            <a:off x="5391562" y="1831173"/>
            <a:ext cx="5592625" cy="3034861"/>
            <a:chOff x="5391562" y="1831173"/>
            <a:chExt cx="5592625" cy="3034861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2C76CC99-59CA-DF11-918E-F5CC46E41769}"/>
                </a:ext>
              </a:extLst>
            </p:cNvPr>
            <p:cNvSpPr/>
            <p:nvPr/>
          </p:nvSpPr>
          <p:spPr>
            <a:xfrm>
              <a:off x="5410028" y="1831176"/>
              <a:ext cx="1364845" cy="1323436"/>
            </a:xfrm>
            <a:prstGeom prst="rect">
              <a:avLst/>
            </a:prstGeom>
            <a:solidFill>
              <a:srgbClr val="03989E"/>
            </a:solidFill>
            <a:ln>
              <a:solidFill>
                <a:srgbClr val="0398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471004B4-6104-BC70-FBAA-F8635A4452FC}"/>
                </a:ext>
              </a:extLst>
            </p:cNvPr>
            <p:cNvSpPr/>
            <p:nvPr/>
          </p:nvSpPr>
          <p:spPr>
            <a:xfrm>
              <a:off x="5410028" y="3542595"/>
              <a:ext cx="1362711" cy="1323439"/>
            </a:xfrm>
            <a:prstGeom prst="rect">
              <a:avLst/>
            </a:prstGeom>
            <a:solidFill>
              <a:srgbClr val="E0E904"/>
            </a:solidFill>
            <a:ln>
              <a:solidFill>
                <a:srgbClr val="E0E90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kstvak 14">
              <a:extLst>
                <a:ext uri="{FF2B5EF4-FFF2-40B4-BE49-F238E27FC236}">
                  <a16:creationId xmlns:a16="http://schemas.microsoft.com/office/drawing/2014/main" id="{E884F083-32B5-254D-4291-E8EFDF4EC34E}"/>
                </a:ext>
              </a:extLst>
            </p:cNvPr>
            <p:cNvSpPr txBox="1"/>
            <p:nvPr/>
          </p:nvSpPr>
          <p:spPr>
            <a:xfrm>
              <a:off x="5416778" y="1910898"/>
              <a:ext cx="1362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chemeClr val="bg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DGH Groen</a:t>
              </a:r>
            </a:p>
            <a:p>
              <a:endParaRPr lang="nl-NL" sz="12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  <a:p>
              <a:r>
                <a:rPr lang="nl-NL" sz="900" dirty="0">
                  <a:solidFill>
                    <a:schemeClr val="bg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#03989e</a:t>
              </a:r>
            </a:p>
            <a:p>
              <a:r>
                <a:rPr lang="nl-NL" sz="900" dirty="0">
                  <a:solidFill>
                    <a:schemeClr val="bg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R3 G152 B158</a:t>
              </a:r>
            </a:p>
            <a:p>
              <a:r>
                <a:rPr lang="nl-NL" sz="900" dirty="0">
                  <a:solidFill>
                    <a:schemeClr val="bg1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C79,15 M17,57 Y38,64 K2,37</a:t>
              </a:r>
              <a:endParaRPr lang="nl-BE" sz="9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198862EC-EE95-3A1D-A27F-34FC7BBBFDCE}"/>
                </a:ext>
              </a:extLst>
            </p:cNvPr>
            <p:cNvSpPr txBox="1"/>
            <p:nvPr/>
          </p:nvSpPr>
          <p:spPr>
            <a:xfrm>
              <a:off x="5391562" y="3690682"/>
              <a:ext cx="1225137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 DGH Geel</a:t>
              </a:r>
            </a:p>
            <a:p>
              <a:endParaRPr lang="nl-NL" sz="1200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#e0e904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R224 G233 B4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C21,4 M0 Y90,76 K0</a:t>
              </a:r>
              <a:endParaRPr lang="nl-BE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0BD9355F-6E74-3115-15A0-7AD55A1D23B9}"/>
                </a:ext>
              </a:extLst>
            </p:cNvPr>
            <p:cNvSpPr/>
            <p:nvPr/>
          </p:nvSpPr>
          <p:spPr>
            <a:xfrm>
              <a:off x="6781971" y="1831175"/>
              <a:ext cx="1362711" cy="1323437"/>
            </a:xfrm>
            <a:prstGeom prst="rect">
              <a:avLst/>
            </a:prstGeom>
            <a:solidFill>
              <a:srgbClr val="81CBCE"/>
            </a:solidFill>
            <a:ln>
              <a:solidFill>
                <a:srgbClr val="81CB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853570E-0DC1-D82F-D658-E71FF3771672}"/>
                </a:ext>
              </a:extLst>
            </p:cNvPr>
            <p:cNvSpPr/>
            <p:nvPr/>
          </p:nvSpPr>
          <p:spPr>
            <a:xfrm>
              <a:off x="8153914" y="1831174"/>
              <a:ext cx="1362711" cy="1323439"/>
            </a:xfrm>
            <a:prstGeom prst="rect">
              <a:avLst/>
            </a:prstGeom>
            <a:solidFill>
              <a:srgbClr val="B3E0E1"/>
            </a:solidFill>
            <a:ln>
              <a:solidFill>
                <a:srgbClr val="B3E0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58DAC4F3-D5BF-32C4-7900-9AA1E94420E7}"/>
                </a:ext>
              </a:extLst>
            </p:cNvPr>
            <p:cNvSpPr/>
            <p:nvPr/>
          </p:nvSpPr>
          <p:spPr>
            <a:xfrm>
              <a:off x="9525857" y="1831173"/>
              <a:ext cx="1362711" cy="1323439"/>
            </a:xfrm>
            <a:prstGeom prst="rect">
              <a:avLst/>
            </a:prstGeom>
            <a:solidFill>
              <a:srgbClr val="E5F4F5"/>
            </a:solidFill>
            <a:ln>
              <a:solidFill>
                <a:srgbClr val="E5F4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8B2ACA51-D444-E20C-5CFA-C7E2EE71AA43}"/>
                </a:ext>
              </a:extLst>
            </p:cNvPr>
            <p:cNvSpPr txBox="1"/>
            <p:nvPr/>
          </p:nvSpPr>
          <p:spPr>
            <a:xfrm>
              <a:off x="6791203" y="1847828"/>
              <a:ext cx="1362711" cy="1200329"/>
            </a:xfrm>
            <a:prstGeom prst="rect">
              <a:avLst/>
            </a:prstGeom>
            <a:solidFill>
              <a:srgbClr val="81CBCE"/>
            </a:solidFill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Achtergrond- element</a:t>
              </a:r>
            </a:p>
            <a:p>
              <a:endParaRPr lang="nl-NL" sz="12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#81cbce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R129 G203 B206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C52,15 M0 Y22,5 K0</a:t>
              </a:r>
            </a:p>
            <a:p>
              <a:endParaRPr lang="nl-NL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E34A1827-FC3F-C5BF-E04E-422B78E3F937}"/>
                </a:ext>
              </a:extLst>
            </p:cNvPr>
            <p:cNvSpPr txBox="1"/>
            <p:nvPr/>
          </p:nvSpPr>
          <p:spPr>
            <a:xfrm>
              <a:off x="9621476" y="1851856"/>
              <a:ext cx="136271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Lichte </a:t>
              </a:r>
            </a:p>
            <a:p>
              <a:r>
                <a:rPr lang="nl-NL" sz="1200" b="1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achtergrond</a:t>
              </a:r>
            </a:p>
            <a:p>
              <a:endParaRPr lang="nl-NL" sz="12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#e5f4f5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R229 G244 B245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C12,71 M0 Y5,45 K0</a:t>
              </a:r>
              <a:endParaRPr lang="nl-BE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20" name="Tekstvak 19">
              <a:extLst>
                <a:ext uri="{FF2B5EF4-FFF2-40B4-BE49-F238E27FC236}">
                  <a16:creationId xmlns:a16="http://schemas.microsoft.com/office/drawing/2014/main" id="{54F2361B-AEDF-B92F-8D70-5BE3A5AA5D1D}"/>
                </a:ext>
              </a:extLst>
            </p:cNvPr>
            <p:cNvSpPr txBox="1"/>
            <p:nvPr/>
          </p:nvSpPr>
          <p:spPr>
            <a:xfrm>
              <a:off x="8153914" y="1864481"/>
              <a:ext cx="1467562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Achtergrond-element /gekleurde achtergrond</a:t>
              </a:r>
            </a:p>
            <a:p>
              <a:endParaRPr lang="nl-NL" sz="12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#b3e0e1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R179 G224 B225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C33,99 M0 Y14,72 K0</a:t>
              </a:r>
              <a:endParaRPr lang="nl-BE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99ED8A7-E4BD-A182-6F82-0238C93B6A4C}"/>
                </a:ext>
              </a:extLst>
            </p:cNvPr>
            <p:cNvSpPr/>
            <p:nvPr/>
          </p:nvSpPr>
          <p:spPr>
            <a:xfrm>
              <a:off x="6781970" y="3535862"/>
              <a:ext cx="1362711" cy="1323439"/>
            </a:xfrm>
            <a:prstGeom prst="rect">
              <a:avLst/>
            </a:prstGeom>
            <a:solidFill>
              <a:srgbClr val="EFF481"/>
            </a:solidFill>
            <a:ln>
              <a:solidFill>
                <a:srgbClr val="EFF4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8B2D046B-36C9-C524-7C8D-8CA49B18497B}"/>
                </a:ext>
              </a:extLst>
            </p:cNvPr>
            <p:cNvSpPr txBox="1"/>
            <p:nvPr/>
          </p:nvSpPr>
          <p:spPr>
            <a:xfrm>
              <a:off x="6791203" y="3598350"/>
              <a:ext cx="136271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Achtergrond- element</a:t>
              </a:r>
            </a:p>
            <a:p>
              <a:endParaRPr lang="nl-NL" sz="12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#eff481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R239 G244 B129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C12,64 M0 Y59,17 K0</a:t>
              </a:r>
              <a:endParaRPr lang="nl-BE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5A794D6-95CD-187F-2253-D956E4CE0B15}"/>
                </a:ext>
              </a:extLst>
            </p:cNvPr>
            <p:cNvSpPr/>
            <p:nvPr/>
          </p:nvSpPr>
          <p:spPr>
            <a:xfrm>
              <a:off x="8144681" y="3535861"/>
              <a:ext cx="1362711" cy="1323439"/>
            </a:xfrm>
            <a:prstGeom prst="rect">
              <a:avLst/>
            </a:prstGeom>
            <a:solidFill>
              <a:srgbClr val="F5F8B3"/>
            </a:solidFill>
            <a:ln>
              <a:solidFill>
                <a:srgbClr val="F5F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E839A0D-4FD3-6678-39F1-99CE77D48F63}"/>
                </a:ext>
              </a:extLst>
            </p:cNvPr>
            <p:cNvSpPr txBox="1"/>
            <p:nvPr/>
          </p:nvSpPr>
          <p:spPr>
            <a:xfrm>
              <a:off x="8101488" y="3535495"/>
              <a:ext cx="1467562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Achtergrond-element /gekleurde achtergrond</a:t>
              </a:r>
            </a:p>
            <a:p>
              <a:endParaRPr lang="nl-NL" sz="12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#f5f8b3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R245 G248 B179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C8,05 M0 Y38,56 K0</a:t>
              </a:r>
              <a:endParaRPr lang="nl-BE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88415C4-5528-5DC4-5A47-8E693EAE8CD4}"/>
                </a:ext>
              </a:extLst>
            </p:cNvPr>
            <p:cNvSpPr/>
            <p:nvPr/>
          </p:nvSpPr>
          <p:spPr>
            <a:xfrm>
              <a:off x="9525857" y="3542595"/>
              <a:ext cx="1362711" cy="1323439"/>
            </a:xfrm>
            <a:prstGeom prst="rect">
              <a:avLst/>
            </a:prstGeom>
            <a:solidFill>
              <a:srgbClr val="FBFCE5"/>
            </a:solidFill>
            <a:ln>
              <a:solidFill>
                <a:srgbClr val="FBFC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9E407A5C-AA04-F545-D919-E513355C126A}"/>
                </a:ext>
              </a:extLst>
            </p:cNvPr>
            <p:cNvSpPr txBox="1"/>
            <p:nvPr/>
          </p:nvSpPr>
          <p:spPr>
            <a:xfrm>
              <a:off x="9621475" y="3598350"/>
              <a:ext cx="1362711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Lichte </a:t>
              </a:r>
            </a:p>
            <a:p>
              <a:r>
                <a:rPr lang="nl-NL" sz="1200" b="1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achtergrond</a:t>
              </a:r>
            </a:p>
            <a:p>
              <a:endParaRPr lang="nl-NL" sz="12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#fbfce5 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R251 G252 B229</a:t>
              </a:r>
            </a:p>
            <a:p>
              <a:r>
                <a:rPr lang="nl-NL" sz="900" dirty="0">
                  <a:solidFill>
                    <a:srgbClr val="302F2F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C3,02 M0 Y14,11 K0</a:t>
              </a:r>
              <a:endParaRPr lang="nl-BE" sz="900" dirty="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endParaRPr>
            </a:p>
          </p:txBody>
        </p:sp>
      </p:grpSp>
      <p:sp>
        <p:nvSpPr>
          <p:cNvPr id="14" name="Tekstvak 13">
            <a:extLst>
              <a:ext uri="{FF2B5EF4-FFF2-40B4-BE49-F238E27FC236}">
                <a16:creationId xmlns:a16="http://schemas.microsoft.com/office/drawing/2014/main" id="{B48D9C8B-4C48-997E-D038-52FAACC486C4}"/>
              </a:ext>
            </a:extLst>
          </p:cNvPr>
          <p:cNvSpPr txBox="1"/>
          <p:nvPr/>
        </p:nvSpPr>
        <p:spPr>
          <a:xfrm>
            <a:off x="433307" y="2697745"/>
            <a:ext cx="3749810" cy="18931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nl-BE" sz="1600" dirty="0"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 dirty="0">
                <a:solidFill>
                  <a:srgbClr val="302F2F"/>
                </a:solidFill>
                <a:latin typeface="Yu Gothic UI Light"/>
                <a:ea typeface="Yu Gothic UI Light"/>
              </a:rPr>
              <a:t>Er wordt opnieuw gewerkt met 2 primaire kleuren, in combinatie met zachtere tinten gebruikt voor achtergronden of achtergrondelementen.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4EDC8F38-AA06-077D-7AEA-7F525E4826C0}"/>
              </a:ext>
            </a:extLst>
          </p:cNvPr>
          <p:cNvSpPr txBox="1"/>
          <p:nvPr/>
        </p:nvSpPr>
        <p:spPr>
          <a:xfrm>
            <a:off x="407514" y="4735369"/>
            <a:ext cx="3585912" cy="15238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nl-BE" sz="1600" dirty="0"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 dirty="0">
                <a:solidFill>
                  <a:srgbClr val="302F2F"/>
                </a:solidFill>
                <a:latin typeface="Yu Gothic UI Light"/>
                <a:ea typeface="Yu Gothic UI Light"/>
              </a:rPr>
              <a:t>De gele tinten zijn een knipoog naar de “gele voertuigen”, een term die intern vaak in de mond genomen wordt.</a:t>
            </a:r>
          </a:p>
        </p:txBody>
      </p:sp>
    </p:spTree>
    <p:extLst>
      <p:ext uri="{BB962C8B-B14F-4D97-AF65-F5344CB8AC3E}">
        <p14:creationId xmlns:p14="http://schemas.microsoft.com/office/powerpoint/2010/main" val="383126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2F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06C5B53-0522-C27F-2916-AEF421724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4147" r="23599" b="25893"/>
          <a:stretch/>
        </p:blipFill>
        <p:spPr>
          <a:xfrm>
            <a:off x="7150799" y="-2528449"/>
            <a:ext cx="7244841" cy="832275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400DEF3-2BE4-7EDA-3414-42FA3087C7B8}"/>
              </a:ext>
            </a:extLst>
          </p:cNvPr>
          <p:cNvSpPr txBox="1"/>
          <p:nvPr/>
        </p:nvSpPr>
        <p:spPr>
          <a:xfrm>
            <a:off x="839100" y="4066612"/>
            <a:ext cx="6715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03. </a:t>
            </a:r>
            <a:r>
              <a:rPr lang="nl-BE" sz="6000" b="1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Lettertypes</a:t>
            </a:r>
          </a:p>
        </p:txBody>
      </p:sp>
    </p:spTree>
    <p:extLst>
      <p:ext uri="{BB962C8B-B14F-4D97-AF65-F5344CB8AC3E}">
        <p14:creationId xmlns:p14="http://schemas.microsoft.com/office/powerpoint/2010/main" val="52121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332753"/>
            <a:ext cx="995961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 b="1">
                <a:solidFill>
                  <a:srgbClr val="DD2F08"/>
                </a:solidFill>
                <a:latin typeface="Yu Gothic UI Semibold"/>
                <a:ea typeface="Yu Gothic UI Semibold"/>
              </a:rPr>
              <a:t>Primair font:</a:t>
            </a:r>
          </a:p>
          <a:p>
            <a:r>
              <a:rPr lang="nl-NL" sz="4000" b="1" err="1">
                <a:solidFill>
                  <a:srgbClr val="DD2F08"/>
                </a:solidFill>
                <a:latin typeface="Yu Gothic UI Semibold"/>
                <a:ea typeface="Yu Gothic UI Semibold"/>
              </a:rPr>
              <a:t>Yu</a:t>
            </a:r>
            <a:r>
              <a:rPr lang="nl-NL" sz="4000" b="1">
                <a:solidFill>
                  <a:srgbClr val="DD2F08"/>
                </a:solidFill>
                <a:latin typeface="Yu Gothic UI Semibold"/>
                <a:ea typeface="Yu Gothic UI Semibold"/>
              </a:rPr>
              <a:t> </a:t>
            </a:r>
            <a:r>
              <a:rPr lang="nl-NL" sz="4000" b="1" err="1">
                <a:solidFill>
                  <a:srgbClr val="DD2F08"/>
                </a:solidFill>
                <a:latin typeface="Yu Gothic UI Semibold"/>
                <a:ea typeface="Yu Gothic UI Semibold"/>
              </a:rPr>
              <a:t>Gohtic</a:t>
            </a:r>
            <a:r>
              <a:rPr lang="nl-NL" sz="4000" b="1">
                <a:solidFill>
                  <a:srgbClr val="DD2F08"/>
                </a:solidFill>
                <a:latin typeface="Yu Gothic UI Semibold"/>
                <a:ea typeface="Yu Gothic UI Semibold"/>
              </a:rPr>
              <a:t> UI</a:t>
            </a:r>
            <a:endParaRPr lang="nl-BE" sz="4000" b="1">
              <a:solidFill>
                <a:srgbClr val="DD2F08"/>
              </a:solidFill>
              <a:latin typeface="Yu Gothic UI Semibold"/>
              <a:ea typeface="Yu Gothic UI Semibold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2693CC-A58E-F34C-D141-8708C17EC4D3}"/>
              </a:ext>
            </a:extLst>
          </p:cNvPr>
          <p:cNvSpPr txBox="1"/>
          <p:nvPr/>
        </p:nvSpPr>
        <p:spPr>
          <a:xfrm>
            <a:off x="433307" y="1430531"/>
            <a:ext cx="3585912" cy="44784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nl-BE" sz="1600"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We introduceren </a:t>
            </a:r>
            <a:r>
              <a:rPr lang="nl-BE" sz="1600" err="1">
                <a:solidFill>
                  <a:srgbClr val="302F2F"/>
                </a:solidFill>
                <a:latin typeface="Yu Gothic UI Light"/>
                <a:ea typeface="Yu Gothic UI Light"/>
              </a:rPr>
              <a:t>Yu</a:t>
            </a: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nl-BE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Gothic</a:t>
            </a: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 UI als nieuw primair lettertype bij Zone 1. </a:t>
            </a:r>
          </a:p>
          <a:p>
            <a:pPr>
              <a:lnSpc>
                <a:spcPct val="150000"/>
              </a:lnSpc>
            </a:pPr>
            <a:endParaRPr lang="nl-BE" sz="1600">
              <a:solidFill>
                <a:srgbClr val="302F2F"/>
              </a:solidFill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Dit lettertype geeft het geheel een moderne, karaktervolle uitstraling zonder daarbij al teveel op te vallen of de aandacht weg te nemen van de inhoud van de tekst.</a:t>
            </a:r>
          </a:p>
          <a:p>
            <a:pPr>
              <a:lnSpc>
                <a:spcPct val="150000"/>
              </a:lnSpc>
            </a:pPr>
            <a:endParaRPr lang="nl-BE" sz="1600">
              <a:solidFill>
                <a:srgbClr val="302F2F"/>
              </a:solidFill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Het lettertype leest vlot en oogt zacht en open.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374230B-A77C-22C4-1654-F539ABE0B859}"/>
              </a:ext>
            </a:extLst>
          </p:cNvPr>
          <p:cNvSpPr txBox="1"/>
          <p:nvPr/>
        </p:nvSpPr>
        <p:spPr>
          <a:xfrm>
            <a:off x="6236380" y="5470420"/>
            <a:ext cx="10516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Zwart</a:t>
            </a:r>
          </a:p>
          <a:p>
            <a:endParaRPr lang="nl-NL" sz="120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1D1D1B</a:t>
            </a: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R29 G29 B27</a:t>
            </a: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C0 M0 Y0 K100</a:t>
            </a:r>
            <a:endParaRPr lang="nl-BE" sz="90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603D5FB-6779-505C-DA61-8AB02242FF2E}"/>
              </a:ext>
            </a:extLst>
          </p:cNvPr>
          <p:cNvSpPr txBox="1"/>
          <p:nvPr/>
        </p:nvSpPr>
        <p:spPr>
          <a:xfrm>
            <a:off x="4616424" y="507201"/>
            <a:ext cx="3352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err="1">
                <a:solidFill>
                  <a:srgbClr val="302F2F"/>
                </a:solidFill>
              </a:rPr>
              <a:t>Yu</a:t>
            </a:r>
            <a:r>
              <a:rPr lang="nl-NL" sz="2400">
                <a:solidFill>
                  <a:srgbClr val="302F2F"/>
                </a:solidFill>
              </a:rPr>
              <a:t> </a:t>
            </a:r>
            <a:r>
              <a:rPr lang="nl-NL" sz="2400" err="1">
                <a:solidFill>
                  <a:srgbClr val="302F2F"/>
                </a:solidFill>
              </a:rPr>
              <a:t>Gothic</a:t>
            </a:r>
            <a:r>
              <a:rPr lang="nl-NL" sz="2400">
                <a:solidFill>
                  <a:srgbClr val="302F2F"/>
                </a:solidFill>
              </a:rPr>
              <a:t> UI</a:t>
            </a:r>
          </a:p>
          <a:p>
            <a:r>
              <a:rPr lang="nl-NL" sz="24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Yu</a:t>
            </a:r>
            <a:r>
              <a:rPr lang="nl-NL" sz="24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nl-NL" sz="24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Gothic</a:t>
            </a:r>
            <a:r>
              <a:rPr lang="nl-NL" sz="24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UI light</a:t>
            </a:r>
          </a:p>
          <a:p>
            <a:r>
              <a:rPr lang="nl-NL" sz="2400" err="1">
                <a:solidFill>
                  <a:srgbClr val="302F2F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Yu</a:t>
            </a:r>
            <a:r>
              <a:rPr lang="nl-NL" sz="2400">
                <a:solidFill>
                  <a:srgbClr val="302F2F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nl-NL" sz="2400" err="1">
                <a:solidFill>
                  <a:srgbClr val="302F2F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Gothic</a:t>
            </a:r>
            <a:r>
              <a:rPr lang="nl-NL" sz="2400">
                <a:solidFill>
                  <a:srgbClr val="302F2F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UI semilight</a:t>
            </a:r>
          </a:p>
          <a:p>
            <a:r>
              <a:rPr lang="nl-NL" sz="2400" err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Yu</a:t>
            </a:r>
            <a:r>
              <a:rPr lang="nl-NL" sz="2400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nl-NL" sz="2400" err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Gothic</a:t>
            </a:r>
            <a:r>
              <a:rPr lang="nl-NL" sz="2400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UI </a:t>
            </a:r>
            <a:r>
              <a:rPr lang="nl-NL" sz="2400" err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semibold</a:t>
            </a:r>
            <a:endParaRPr lang="nl-NL" sz="2400">
              <a:solidFill>
                <a:srgbClr val="302F2F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endParaRPr lang="nl-NL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DB236A2-AD0A-A080-8680-B14FEEE11E34}"/>
              </a:ext>
            </a:extLst>
          </p:cNvPr>
          <p:cNvSpPr txBox="1"/>
          <p:nvPr/>
        </p:nvSpPr>
        <p:spPr>
          <a:xfrm>
            <a:off x="8138633" y="432089"/>
            <a:ext cx="405336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302F2F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Dienst operaties</a:t>
            </a:r>
          </a:p>
          <a:p>
            <a:r>
              <a:rPr lang="nl-NL" sz="32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Hulpverleningszones</a:t>
            </a:r>
          </a:p>
          <a:p>
            <a:r>
              <a:rPr lang="nl-NL" sz="3200">
                <a:solidFill>
                  <a:srgbClr val="302F2F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Takenpakket DGH</a:t>
            </a:r>
          </a:p>
          <a:p>
            <a:r>
              <a:rPr lang="nl-NL" sz="3200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Visie &amp; missie</a:t>
            </a:r>
          </a:p>
          <a:p>
            <a:r>
              <a:rPr lang="nl-NL" sz="3200">
                <a:solidFill>
                  <a:srgbClr val="302F2F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Beleidsdoelstellingen</a:t>
            </a:r>
          </a:p>
          <a:p>
            <a:r>
              <a:rPr lang="nl-NL" sz="32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Brandweer</a:t>
            </a:r>
          </a:p>
          <a:p>
            <a:r>
              <a:rPr lang="nl-NL" sz="3200">
                <a:solidFill>
                  <a:srgbClr val="302F2F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Huisstijlgids</a:t>
            </a:r>
          </a:p>
          <a:p>
            <a:r>
              <a:rPr lang="nl-NL" sz="3200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ZONE 1 – HVZ1</a:t>
            </a:r>
          </a:p>
          <a:p>
            <a:r>
              <a:rPr lang="nl-NL" sz="3200">
                <a:solidFill>
                  <a:srgbClr val="302F2F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Zonecollege</a:t>
            </a:r>
          </a:p>
          <a:p>
            <a:r>
              <a:rPr lang="nl-NL" sz="32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Communicatie</a:t>
            </a:r>
          </a:p>
          <a:p>
            <a:r>
              <a:rPr lang="nl-NL" sz="3200">
                <a:solidFill>
                  <a:srgbClr val="302F2F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Kalender VTO</a:t>
            </a:r>
          </a:p>
          <a:p>
            <a:r>
              <a:rPr lang="nl-NL" sz="3200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Vorming ATP</a:t>
            </a:r>
          </a:p>
          <a:p>
            <a:endParaRPr lang="nl-NL" sz="320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endParaRPr lang="nl-NL" sz="240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endParaRPr lang="nl-NL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0B0B5EA-A8A1-E5D6-C5A5-6C34C4F54357}"/>
              </a:ext>
            </a:extLst>
          </p:cNvPr>
          <p:cNvSpPr txBox="1"/>
          <p:nvPr/>
        </p:nvSpPr>
        <p:spPr>
          <a:xfrm>
            <a:off x="4656085" y="3631455"/>
            <a:ext cx="3352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>
                <a:solidFill>
                  <a:srgbClr val="302F2F"/>
                </a:solidFill>
                <a:effectLst/>
                <a:latin typeface="Yu Gothic UI Light" panose="020B0300000000000000" pitchFamily="34" charset="-128"/>
                <a:cs typeface="Times New Roman" panose="02020603050405020304" pitchFamily="18" charset="0"/>
              </a:rPr>
              <a:t>Onze brandweermannen en -vrouwen &amp; ambulanciers staan dag in dag uit en 24u/24 paraat voor mens en dier. Onze actieradius strekt zich uit over volgende West-Vlaamse steden en gemeenten: Beernem, Blankenberge, Bredene, Brugge, Damme, De Haan, Gistel, Ichtegem, Jabbeke, Knokke-Heist, Middelkerke, Oostende, Oostkamp, Oudenburg, Torhout, Zedelgem en Zuienkerke. </a:t>
            </a:r>
            <a:endParaRPr lang="nl-NL" sz="1000">
              <a:solidFill>
                <a:srgbClr val="302F2F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BE61092-ACC9-D044-54BA-8CD10B7FB53E}"/>
              </a:ext>
            </a:extLst>
          </p:cNvPr>
          <p:cNvSpPr txBox="1"/>
          <p:nvPr/>
        </p:nvSpPr>
        <p:spPr>
          <a:xfrm>
            <a:off x="4656085" y="5024144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>
                <a:solidFill>
                  <a:srgbClr val="302F2F"/>
                </a:solidFill>
                <a:effectLst/>
                <a:latin typeface="Yu Gothic UI Semibold" panose="020B0700000000000000" pitchFamily="34" charset="-128"/>
                <a:ea typeface="Yu Gothic UI Semibold" panose="020B0700000000000000" pitchFamily="34" charset="-128"/>
                <a:cs typeface="Times New Roman" panose="02020603050405020304" pitchFamily="18" charset="0"/>
              </a:rPr>
              <a:t>Onze brandweermannen en -vrouwen &amp; ambulanciers staan dag in dag uit en 24u/24 paraat voor mens en dier. Onze actieradius strekt zich uit over volgende West-Vlaamse steden en gemeenten: Beernem, Blankenberge, Bredene, Brugge, Damme, De Haan, Gistel, Ichtegem, Jabbeke, Knokke-Heist, Middelkerke, Oostende, Oostkamp, Oudenburg, Torhout, Zedelgem en Zuienkerke. </a:t>
            </a:r>
            <a:endParaRPr lang="nl-NL" sz="1000">
              <a:solidFill>
                <a:srgbClr val="302F2F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3239352-C780-61F8-E6EB-0CC93EAEE599}"/>
              </a:ext>
            </a:extLst>
          </p:cNvPr>
          <p:cNvSpPr/>
          <p:nvPr/>
        </p:nvSpPr>
        <p:spPr>
          <a:xfrm>
            <a:off x="4746171" y="2353860"/>
            <a:ext cx="3102429" cy="955397"/>
          </a:xfrm>
          <a:prstGeom prst="rect">
            <a:avLst/>
          </a:prstGeom>
          <a:solidFill>
            <a:srgbClr val="DD2F08"/>
          </a:solidFill>
          <a:ln>
            <a:solidFill>
              <a:srgbClr val="DD2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err="1">
                <a:latin typeface="Yu Gothic UI" panose="020B0500000000000000" pitchFamily="34" charset="-128"/>
                <a:ea typeface="Yu Gothic UI" panose="020B0500000000000000" pitchFamily="34" charset="-128"/>
              </a:rPr>
              <a:t>Yu</a:t>
            </a:r>
            <a:r>
              <a:rPr lang="nl-NL" sz="4000"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nl-NL" sz="4000" err="1">
                <a:latin typeface="Yu Gothic UI" panose="020B0500000000000000" pitchFamily="34" charset="-128"/>
                <a:ea typeface="Yu Gothic UI" panose="020B0500000000000000" pitchFamily="34" charset="-128"/>
              </a:rPr>
              <a:t>Gothic</a:t>
            </a:r>
            <a:r>
              <a:rPr lang="nl-NL" sz="4000">
                <a:latin typeface="Yu Gothic UI" panose="020B0500000000000000" pitchFamily="34" charset="-128"/>
                <a:ea typeface="Yu Gothic UI" panose="020B0500000000000000" pitchFamily="34" charset="-128"/>
              </a:rPr>
              <a:t> UI</a:t>
            </a:r>
            <a:endParaRPr lang="nl-BE" sz="400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525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-1598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332753"/>
            <a:ext cx="995961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4000" b="1" err="1">
                <a:solidFill>
                  <a:srgbClr val="DD2F08"/>
                </a:solidFill>
                <a:latin typeface="Yu Gothic UI Semibold"/>
                <a:ea typeface="Yu Gothic UI Semibold"/>
              </a:rPr>
              <a:t>Fallback</a:t>
            </a:r>
            <a:r>
              <a:rPr lang="nl-NL" sz="4000" b="1">
                <a:solidFill>
                  <a:srgbClr val="DD2F08"/>
                </a:solidFill>
                <a:latin typeface="Yu Gothic UI Semibold"/>
                <a:ea typeface="Yu Gothic UI Semibold"/>
              </a:rPr>
              <a:t> font:</a:t>
            </a:r>
          </a:p>
          <a:p>
            <a:r>
              <a:rPr lang="nl-NL" sz="4000" b="1" err="1">
                <a:solidFill>
                  <a:srgbClr val="DD2F08"/>
                </a:solidFill>
                <a:latin typeface="Yu Gothic UI Semibold"/>
                <a:ea typeface="Yu Gothic UI Semibold"/>
              </a:rPr>
              <a:t>Calibri</a:t>
            </a:r>
            <a:endParaRPr lang="nl-BE" sz="4000" b="1">
              <a:solidFill>
                <a:srgbClr val="DD2F08"/>
              </a:solidFill>
              <a:latin typeface="Yu Gothic UI Semibold"/>
              <a:ea typeface="Yu Gothic UI Semibold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2693CC-A58E-F34C-D141-8708C17EC4D3}"/>
              </a:ext>
            </a:extLst>
          </p:cNvPr>
          <p:cNvSpPr txBox="1"/>
          <p:nvPr/>
        </p:nvSpPr>
        <p:spPr>
          <a:xfrm>
            <a:off x="433307" y="1430531"/>
            <a:ext cx="3585912" cy="37398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endParaRPr lang="nl-BE" sz="1600"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We introduceren </a:t>
            </a:r>
            <a:r>
              <a:rPr lang="nl-BE" sz="1600" err="1">
                <a:solidFill>
                  <a:srgbClr val="302F2F"/>
                </a:solidFill>
                <a:latin typeface="Yu Gothic UI Light"/>
                <a:ea typeface="Yu Gothic UI Light"/>
              </a:rPr>
              <a:t>Calibiri</a:t>
            </a: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 als </a:t>
            </a:r>
            <a:r>
              <a:rPr lang="nl-BE" sz="1600" err="1">
                <a:solidFill>
                  <a:srgbClr val="302F2F"/>
                </a:solidFill>
                <a:latin typeface="Yu Gothic UI Light"/>
                <a:ea typeface="Yu Gothic UI Light"/>
              </a:rPr>
              <a:t>fallback</a:t>
            </a: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 font. Dit lettertype wordt gebruikt wanneer het primair lettertype </a:t>
            </a:r>
            <a:r>
              <a:rPr lang="nl-BE" sz="1600" err="1">
                <a:solidFill>
                  <a:srgbClr val="302F2F"/>
                </a:solidFill>
                <a:latin typeface="Yu Gothic UI Light"/>
                <a:ea typeface="Yu Gothic UI Light"/>
              </a:rPr>
              <a:t>Yu</a:t>
            </a: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nl-BE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Gothic</a:t>
            </a: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 UI niet beschikbaar is op een toestel of in een applicatie.</a:t>
            </a:r>
          </a:p>
          <a:p>
            <a:pPr>
              <a:lnSpc>
                <a:spcPct val="150000"/>
              </a:lnSpc>
            </a:pPr>
            <a:endParaRPr lang="nl-BE" sz="1600">
              <a:solidFill>
                <a:srgbClr val="302F2F"/>
              </a:solidFill>
              <a:latin typeface="Yu Gothic UI Light"/>
              <a:ea typeface="Yu Gothic UI Light"/>
            </a:endParaRPr>
          </a:p>
          <a:p>
            <a:pPr>
              <a:lnSpc>
                <a:spcPct val="150000"/>
              </a:lnSpc>
            </a:pPr>
            <a:r>
              <a:rPr lang="nl-BE" sz="1600" err="1">
                <a:solidFill>
                  <a:srgbClr val="302F2F"/>
                </a:solidFill>
                <a:latin typeface="Yu Gothic UI Light"/>
                <a:ea typeface="Yu Gothic UI Light"/>
              </a:rPr>
              <a:t>Calibri</a:t>
            </a:r>
            <a:r>
              <a:rPr lang="nl-BE" sz="1600">
                <a:solidFill>
                  <a:srgbClr val="302F2F"/>
                </a:solidFill>
                <a:latin typeface="Yu Gothic UI Light"/>
                <a:ea typeface="Yu Gothic UI Light"/>
              </a:rPr>
              <a:t> is een neutraal, veelgebruikt lettertype dat vrij goed aansluit bij de uitstraling van ons primair lettertype.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E374230B-A77C-22C4-1654-F539ABE0B859}"/>
              </a:ext>
            </a:extLst>
          </p:cNvPr>
          <p:cNvSpPr txBox="1"/>
          <p:nvPr/>
        </p:nvSpPr>
        <p:spPr>
          <a:xfrm>
            <a:off x="6236380" y="5470420"/>
            <a:ext cx="10516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Zwart</a:t>
            </a:r>
          </a:p>
          <a:p>
            <a:endParaRPr lang="nl-NL" sz="120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# 1D1D1B</a:t>
            </a: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R29 G29 B27</a:t>
            </a:r>
          </a:p>
          <a:p>
            <a:r>
              <a:rPr lang="nl-NL" sz="90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C0 M0 Y0 K100</a:t>
            </a:r>
            <a:endParaRPr lang="nl-BE" sz="900">
              <a:solidFill>
                <a:schemeClr val="bg1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E4EEAFA-4731-5AEE-DA8A-AD976BB31CDE}"/>
              </a:ext>
            </a:extLst>
          </p:cNvPr>
          <p:cNvSpPr txBox="1"/>
          <p:nvPr/>
        </p:nvSpPr>
        <p:spPr>
          <a:xfrm>
            <a:off x="4616424" y="507201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err="1">
                <a:solidFill>
                  <a:srgbClr val="302F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Calibri</a:t>
            </a:r>
            <a:endParaRPr lang="nl-NL" sz="2400">
              <a:solidFill>
                <a:srgbClr val="302F2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err="1">
                <a:solidFill>
                  <a:srgbClr val="302F2F"/>
                </a:solidFill>
                <a:latin typeface="+mj-lt"/>
                <a:ea typeface="Yu Gothic UI Light" panose="020B0300000000000000" pitchFamily="34" charset="-128"/>
              </a:rPr>
              <a:t>Calibri</a:t>
            </a:r>
            <a:r>
              <a:rPr lang="nl-NL" sz="2400">
                <a:solidFill>
                  <a:srgbClr val="302F2F"/>
                </a:solidFill>
                <a:latin typeface="+mj-lt"/>
                <a:ea typeface="Yu Gothic UI Light" panose="020B0300000000000000" pitchFamily="34" charset="-128"/>
              </a:rPr>
              <a:t> light</a:t>
            </a:r>
          </a:p>
          <a:p>
            <a:r>
              <a:rPr lang="nl-NL" sz="2400" b="1" err="1">
                <a:solidFill>
                  <a:srgbClr val="302F2F"/>
                </a:solidFill>
                <a:ea typeface="Yu Gothic UI Semibold" panose="020B0700000000000000" pitchFamily="34" charset="-128"/>
              </a:rPr>
              <a:t>Calibri</a:t>
            </a:r>
            <a:r>
              <a:rPr lang="nl-NL" sz="2400" b="1">
                <a:solidFill>
                  <a:srgbClr val="302F2F"/>
                </a:solidFill>
                <a:ea typeface="Yu Gothic UI Semibold" panose="020B0700000000000000" pitchFamily="34" charset="-128"/>
              </a:rPr>
              <a:t> </a:t>
            </a:r>
            <a:r>
              <a:rPr lang="nl-NL" sz="2400" b="1" err="1">
                <a:solidFill>
                  <a:srgbClr val="302F2F"/>
                </a:solidFill>
                <a:ea typeface="Yu Gothic UI Semibold" panose="020B0700000000000000" pitchFamily="34" charset="-128"/>
              </a:rPr>
              <a:t>bold</a:t>
            </a:r>
            <a:endParaRPr lang="nl-NL" sz="2400" b="1">
              <a:solidFill>
                <a:srgbClr val="302F2F"/>
              </a:solidFill>
              <a:ea typeface="Yu Gothic UI Semibold" panose="020B0700000000000000" pitchFamily="34" charset="-128"/>
            </a:endParaRPr>
          </a:p>
          <a:p>
            <a:endParaRPr lang="nl-NL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B466087-70E4-B893-C670-B195890469C2}"/>
              </a:ext>
            </a:extLst>
          </p:cNvPr>
          <p:cNvSpPr/>
          <p:nvPr/>
        </p:nvSpPr>
        <p:spPr>
          <a:xfrm>
            <a:off x="4722568" y="1899082"/>
            <a:ext cx="3102429" cy="955397"/>
          </a:xfrm>
          <a:prstGeom prst="rect">
            <a:avLst/>
          </a:prstGeom>
          <a:solidFill>
            <a:srgbClr val="DD2F08"/>
          </a:solidFill>
          <a:ln>
            <a:solidFill>
              <a:srgbClr val="DD2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err="1"/>
              <a:t>Calibri</a:t>
            </a:r>
            <a:endParaRPr lang="nl-BE" sz="400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6548A26-07C0-BC8F-C378-8BE398773D14}"/>
              </a:ext>
            </a:extLst>
          </p:cNvPr>
          <p:cNvSpPr txBox="1"/>
          <p:nvPr/>
        </p:nvSpPr>
        <p:spPr>
          <a:xfrm>
            <a:off x="4656085" y="3040326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>
                <a:solidFill>
                  <a:srgbClr val="302F2F"/>
                </a:solidFill>
                <a:effectLst/>
                <a:latin typeface="+mj-lt"/>
                <a:cs typeface="Times New Roman" panose="02020603050405020304" pitchFamily="18" charset="0"/>
              </a:rPr>
              <a:t>Onze actieradius strekt zich uit over volgende West-Vlaamse steden en gemeenten: Beernem, Blankenberge, Bredene, Brugge, Damme, De Haan, Gistel, Ichtegem, Jabbeke, Knokke-Heist, Middelkerke, Oostende, Oostkamp, Oudenburg, Torhout, Zedelgem en Zuienkerke. </a:t>
            </a:r>
            <a:endParaRPr lang="nl-NL" sz="1000">
              <a:solidFill>
                <a:srgbClr val="302F2F"/>
              </a:solidFill>
              <a:latin typeface="+mj-lt"/>
              <a:ea typeface="Yu Gothic UI" panose="020B0500000000000000" pitchFamily="34" charset="-128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9E84BD0-A9E4-4CED-695C-F8587836B6CB}"/>
              </a:ext>
            </a:extLst>
          </p:cNvPr>
          <p:cNvSpPr txBox="1"/>
          <p:nvPr/>
        </p:nvSpPr>
        <p:spPr>
          <a:xfrm>
            <a:off x="4656085" y="3991912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000" b="1">
                <a:solidFill>
                  <a:srgbClr val="302F2F"/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Onze actieradius strekt zich uit over volgende West-Vlaamse steden en gemeenten: Beernem, Blankenberge, Bredene, Brugge, Damme, De Haan, Gistel, Ichtegem, Jabbeke, Knokke-Heist, Middelkerke, Oostende, Oostkamp, Oudenburg, Torhout, Zedelgem en Zuienkerke. </a:t>
            </a:r>
            <a:endParaRPr lang="nl-NL" sz="1000" b="1">
              <a:solidFill>
                <a:srgbClr val="302F2F"/>
              </a:solidFill>
              <a:latin typeface="+mj-lt"/>
              <a:ea typeface="Yu Gothic UI Semibold" panose="020B0700000000000000" pitchFamily="34" charset="-128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C820451-F90A-879E-4E7D-971BFFC693B0}"/>
              </a:ext>
            </a:extLst>
          </p:cNvPr>
          <p:cNvSpPr txBox="1"/>
          <p:nvPr/>
        </p:nvSpPr>
        <p:spPr>
          <a:xfrm>
            <a:off x="8115029" y="432089"/>
            <a:ext cx="407697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302F2F"/>
                </a:solidFill>
              </a:rPr>
              <a:t>Dienst operaties</a:t>
            </a:r>
          </a:p>
          <a:p>
            <a:r>
              <a:rPr lang="nl-NL" sz="3200">
                <a:solidFill>
                  <a:srgbClr val="302F2F"/>
                </a:solidFill>
                <a:latin typeface="+mj-lt"/>
                <a:ea typeface="Yu Gothic UI Light" panose="020B0300000000000000" pitchFamily="34" charset="-128"/>
              </a:rPr>
              <a:t>Hulpverleningszones</a:t>
            </a:r>
          </a:p>
          <a:p>
            <a:r>
              <a:rPr lang="nl-NL" sz="3200" b="1">
                <a:solidFill>
                  <a:srgbClr val="302F2F"/>
                </a:solidFill>
                <a:ea typeface="Yu Gothic UI Semibold" panose="020B0700000000000000" pitchFamily="34" charset="-128"/>
              </a:rPr>
              <a:t>Visie &amp; missie</a:t>
            </a:r>
          </a:p>
          <a:p>
            <a:r>
              <a:rPr lang="nl-NL" sz="3200">
                <a:solidFill>
                  <a:srgbClr val="302F2F"/>
                </a:solidFill>
              </a:rPr>
              <a:t>Beleidsdoelstellingen</a:t>
            </a:r>
          </a:p>
          <a:p>
            <a:r>
              <a:rPr lang="nl-NL" sz="3200">
                <a:solidFill>
                  <a:srgbClr val="302F2F"/>
                </a:solidFill>
                <a:latin typeface="+mj-lt"/>
                <a:ea typeface="Yu Gothic UI Light" panose="020B0300000000000000" pitchFamily="34" charset="-128"/>
              </a:rPr>
              <a:t>Brandweer</a:t>
            </a:r>
          </a:p>
          <a:p>
            <a:r>
              <a:rPr lang="nl-NL" sz="3200" b="1">
                <a:solidFill>
                  <a:srgbClr val="302F2F"/>
                </a:solidFill>
                <a:ea typeface="Yu Gothic UI Semibold" panose="020B0700000000000000" pitchFamily="34" charset="-128"/>
              </a:rPr>
              <a:t>ZONE 1 – HVZ1</a:t>
            </a:r>
          </a:p>
          <a:p>
            <a:r>
              <a:rPr lang="nl-NL" sz="3200">
                <a:solidFill>
                  <a:srgbClr val="302F2F"/>
                </a:solidFill>
              </a:rPr>
              <a:t>Zonecollege</a:t>
            </a:r>
          </a:p>
          <a:p>
            <a:r>
              <a:rPr lang="nl-NL" sz="3200">
                <a:solidFill>
                  <a:srgbClr val="302F2F"/>
                </a:solidFill>
                <a:latin typeface="+mj-lt"/>
                <a:ea typeface="Yu Gothic UI Light" panose="020B0300000000000000" pitchFamily="34" charset="-128"/>
              </a:rPr>
              <a:t>Communicatie</a:t>
            </a:r>
          </a:p>
          <a:p>
            <a:r>
              <a:rPr lang="nl-NL" sz="3200" b="1">
                <a:solidFill>
                  <a:srgbClr val="302F2F"/>
                </a:solidFill>
                <a:ea typeface="Yu Gothic UI Semibold" panose="020B0700000000000000" pitchFamily="34" charset="-128"/>
              </a:rPr>
              <a:t>Vorming ATP</a:t>
            </a:r>
          </a:p>
          <a:p>
            <a:endParaRPr lang="nl-NL" sz="320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endParaRPr lang="nl-NL" sz="240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  <a:p>
            <a:endParaRPr lang="nl-NL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306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DE09FD54-87D9-1453-DAB2-935A70C3E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21" y="198761"/>
            <a:ext cx="1414750" cy="141507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400DEF3-2BE4-7EDA-3414-42FA3087C7B8}"/>
              </a:ext>
            </a:extLst>
          </p:cNvPr>
          <p:cNvSpPr txBox="1"/>
          <p:nvPr/>
        </p:nvSpPr>
        <p:spPr>
          <a:xfrm>
            <a:off x="839100" y="4066612"/>
            <a:ext cx="67157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Huisstijlgids </a:t>
            </a:r>
          </a:p>
          <a:p>
            <a:r>
              <a:rPr lang="nl-BE" sz="4800" b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(extern)</a:t>
            </a:r>
          </a:p>
          <a:p>
            <a:endParaRPr lang="nl-BE" sz="6000" b="1">
              <a:solidFill>
                <a:srgbClr val="302F2F"/>
              </a:solidFill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C9735ECA-5D75-950D-6A33-A1E93EFBF846}"/>
              </a:ext>
            </a:extLst>
          </p:cNvPr>
          <p:cNvCxnSpPr/>
          <p:nvPr/>
        </p:nvCxnSpPr>
        <p:spPr>
          <a:xfrm>
            <a:off x="5930900" y="1104900"/>
            <a:ext cx="0" cy="4900704"/>
          </a:xfrm>
          <a:prstGeom prst="line">
            <a:avLst/>
          </a:prstGeom>
          <a:ln>
            <a:solidFill>
              <a:srgbClr val="EBE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337A6047-3F62-AD05-DA9F-F12AD0A891F1}"/>
              </a:ext>
            </a:extLst>
          </p:cNvPr>
          <p:cNvSpPr txBox="1"/>
          <p:nvPr/>
        </p:nvSpPr>
        <p:spPr>
          <a:xfrm>
            <a:off x="6261101" y="1986390"/>
            <a:ext cx="10617200" cy="142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BE" sz="200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01. Logo</a:t>
            </a:r>
          </a:p>
          <a:p>
            <a:pPr>
              <a:lnSpc>
                <a:spcPct val="150000"/>
              </a:lnSpc>
            </a:pPr>
            <a:r>
              <a:rPr lang="nl-BE" sz="200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02. Kleurenpalet</a:t>
            </a:r>
          </a:p>
          <a:p>
            <a:pPr>
              <a:lnSpc>
                <a:spcPct val="150000"/>
              </a:lnSpc>
            </a:pPr>
            <a:r>
              <a:rPr lang="nl-BE" sz="200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03. Lettertypes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1941E27-9858-E0CA-C613-809017F10315}"/>
              </a:ext>
            </a:extLst>
          </p:cNvPr>
          <p:cNvSpPr txBox="1"/>
          <p:nvPr/>
        </p:nvSpPr>
        <p:spPr>
          <a:xfrm>
            <a:off x="6261101" y="1214202"/>
            <a:ext cx="995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>
                <a:solidFill>
                  <a:srgbClr val="DD2F08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8638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2F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06C5B53-0522-C27F-2916-AEF421724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4147" r="23599" b="25893"/>
          <a:stretch/>
        </p:blipFill>
        <p:spPr>
          <a:xfrm>
            <a:off x="7150799" y="-2528449"/>
            <a:ext cx="7244841" cy="832275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0400DEF3-2BE4-7EDA-3414-42FA3087C7B8}"/>
              </a:ext>
            </a:extLst>
          </p:cNvPr>
          <p:cNvSpPr txBox="1"/>
          <p:nvPr/>
        </p:nvSpPr>
        <p:spPr>
          <a:xfrm>
            <a:off x="839100" y="4066612"/>
            <a:ext cx="6715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0" b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01. </a:t>
            </a:r>
            <a:r>
              <a:rPr lang="nl-BE" sz="6000" b="1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8718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332753"/>
            <a:ext cx="995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>
                <a:solidFill>
                  <a:srgbClr val="DD2F08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Vorm logo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2693CC-A58E-F34C-D141-8708C17EC4D3}"/>
              </a:ext>
            </a:extLst>
          </p:cNvPr>
          <p:cNvSpPr txBox="1"/>
          <p:nvPr/>
        </p:nvSpPr>
        <p:spPr>
          <a:xfrm>
            <a:off x="433307" y="1196390"/>
            <a:ext cx="3585912" cy="1893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Ons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logo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zorgt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voor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een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professionele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eerste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indruk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en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straalt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vertrouwen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uit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Het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symbolische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vlammetje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maakt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meteen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de link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naar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de brand(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weer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)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wereld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duidelijk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 </a:t>
            </a:r>
            <a:endParaRPr lang="nl-BE" sz="160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01263E-B4DE-2F6E-4E21-55C2863EE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62" y="686696"/>
            <a:ext cx="4922480" cy="492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1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332753"/>
            <a:ext cx="995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>
                <a:solidFill>
                  <a:srgbClr val="DD2F08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Vorm logo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C904C58-CB99-D01B-531D-25D1FC521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424" y="1147738"/>
            <a:ext cx="2787793" cy="273699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811D5AA-87D9-46A3-987E-72A50A703454}"/>
              </a:ext>
            </a:extLst>
          </p:cNvPr>
          <p:cNvSpPr txBox="1"/>
          <p:nvPr/>
        </p:nvSpPr>
        <p:spPr>
          <a:xfrm>
            <a:off x="4616424" y="509413"/>
            <a:ext cx="99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BE" sz="2400" b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Minimale witruimte: x-regel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2D9C4DC-B69C-B413-935F-589907C4E68C}"/>
              </a:ext>
            </a:extLst>
          </p:cNvPr>
          <p:cNvSpPr txBox="1"/>
          <p:nvPr/>
        </p:nvSpPr>
        <p:spPr>
          <a:xfrm>
            <a:off x="4616424" y="3991828"/>
            <a:ext cx="995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BE" sz="2400" b="1">
                <a:solidFill>
                  <a:srgbClr val="302F2F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Minimale grootte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75B1AD7-6CD4-04D5-4E33-8C94CF0AC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424" y="4453493"/>
            <a:ext cx="1407668" cy="117032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C2693CC-A58E-F34C-D141-8708C17EC4D3}"/>
              </a:ext>
            </a:extLst>
          </p:cNvPr>
          <p:cNvSpPr txBox="1"/>
          <p:nvPr/>
        </p:nvSpPr>
        <p:spPr>
          <a:xfrm>
            <a:off x="433307" y="1196390"/>
            <a:ext cx="3585912" cy="1523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Om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zorgen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voor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voldoende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leesbaarheid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en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herkenbaarheid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voorzie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een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minimale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witruimte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(of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transparante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afstand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)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rond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het logo.</a:t>
            </a:r>
            <a:endParaRPr lang="nl-BE" sz="160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43A563E-7CE7-1181-F052-651588440456}"/>
              </a:ext>
            </a:extLst>
          </p:cNvPr>
          <p:cNvSpPr txBox="1"/>
          <p:nvPr/>
        </p:nvSpPr>
        <p:spPr>
          <a:xfrm>
            <a:off x="368258" y="4024211"/>
            <a:ext cx="3585912" cy="1523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Om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te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zorgen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voor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voldoende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leesbaarheid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en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herkenbaarheid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bedraagt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de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minimale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hoogte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van het logo 1 cm.</a:t>
            </a:r>
            <a:endParaRPr lang="nl-BE" sz="1600">
              <a:solidFill>
                <a:srgbClr val="302F2F"/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9567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332753"/>
            <a:ext cx="995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>
                <a:solidFill>
                  <a:srgbClr val="DD2F08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Gebruik logo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2693CC-A58E-F34C-D141-8708C17EC4D3}"/>
              </a:ext>
            </a:extLst>
          </p:cNvPr>
          <p:cNvSpPr txBox="1"/>
          <p:nvPr/>
        </p:nvSpPr>
        <p:spPr>
          <a:xfrm>
            <a:off x="433307" y="1196390"/>
            <a:ext cx="3585912" cy="1154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Het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volledige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gekleurde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logo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moet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gebruikt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worden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op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lichte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achtergronden</a:t>
            </a:r>
            <a:r>
              <a:rPr lang="en-US" sz="1600">
                <a:solidFill>
                  <a:srgbClr val="302F2F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F249215-B044-3FF9-D496-01DF9FB3D6FC}"/>
              </a:ext>
            </a:extLst>
          </p:cNvPr>
          <p:cNvSpPr/>
          <p:nvPr/>
        </p:nvSpPr>
        <p:spPr>
          <a:xfrm>
            <a:off x="4183117" y="4643120"/>
            <a:ext cx="8008883" cy="221488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0602AE6-4188-61F3-2636-4FC91778B756}"/>
              </a:ext>
            </a:extLst>
          </p:cNvPr>
          <p:cNvSpPr/>
          <p:nvPr/>
        </p:nvSpPr>
        <p:spPr>
          <a:xfrm>
            <a:off x="4183116" y="2296160"/>
            <a:ext cx="8008884" cy="2346960"/>
          </a:xfrm>
          <a:prstGeom prst="rect">
            <a:avLst/>
          </a:prstGeom>
          <a:solidFill>
            <a:srgbClr val="FFFAF9"/>
          </a:solidFill>
          <a:ln>
            <a:solidFill>
              <a:srgbClr val="FFF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A91D5F4-BCE0-A4A9-F8C7-13C4A96F7660}"/>
              </a:ext>
            </a:extLst>
          </p:cNvPr>
          <p:cNvSpPr txBox="1"/>
          <p:nvPr/>
        </p:nvSpPr>
        <p:spPr>
          <a:xfrm>
            <a:off x="433307" y="2716961"/>
            <a:ext cx="3585912" cy="15238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Vermijd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het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gebruik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van het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gekleurde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logo op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foto’s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,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tenzij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het logo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geplaatst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kan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worden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op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een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heel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licht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deel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van de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foto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.</a:t>
            </a:r>
          </a:p>
        </p:txBody>
      </p:sp>
      <p:pic>
        <p:nvPicPr>
          <p:cNvPr id="6" name="Picture 23">
            <a:extLst>
              <a:ext uri="{FF2B5EF4-FFF2-40B4-BE49-F238E27FC236}">
                <a16:creationId xmlns:a16="http://schemas.microsoft.com/office/drawing/2014/main" id="{907322C7-5140-E08D-BF97-A32B1C87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647" y="-296"/>
            <a:ext cx="2743200" cy="2299619"/>
          </a:xfrm>
          <a:prstGeom prst="rect">
            <a:avLst/>
          </a:prstGeom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66D650F4-FAB5-7E8F-6E27-057F92B4E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721" y="-297"/>
            <a:ext cx="2743200" cy="2299619"/>
          </a:xfrm>
          <a:prstGeom prst="rect">
            <a:avLst/>
          </a:prstGeom>
        </p:spPr>
      </p:pic>
      <p:pic>
        <p:nvPicPr>
          <p:cNvPr id="10" name="Afbeelding 10">
            <a:extLst>
              <a:ext uri="{FF2B5EF4-FFF2-40B4-BE49-F238E27FC236}">
                <a16:creationId xmlns:a16="http://schemas.microsoft.com/office/drawing/2014/main" id="{29435AB0-DFA6-730A-63B8-1CE9E4F28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695" y="123986"/>
            <a:ext cx="257225" cy="302562"/>
          </a:xfrm>
          <a:prstGeom prst="rect">
            <a:avLst/>
          </a:prstGeom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6B3CB015-E69F-D27D-3329-3DC22A80C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646" y="2298730"/>
            <a:ext cx="2743200" cy="2345208"/>
          </a:xfrm>
          <a:prstGeom prst="rect">
            <a:avLst/>
          </a:prstGeom>
        </p:spPr>
      </p:pic>
      <p:pic>
        <p:nvPicPr>
          <p:cNvPr id="18" name="Afbeelding 10">
            <a:extLst>
              <a:ext uri="{FF2B5EF4-FFF2-40B4-BE49-F238E27FC236}">
                <a16:creationId xmlns:a16="http://schemas.microsoft.com/office/drawing/2014/main" id="{E64277CB-B2BE-F3F1-33BA-24C8DC522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52" y="4163260"/>
            <a:ext cx="257225" cy="302562"/>
          </a:xfrm>
          <a:prstGeom prst="rect">
            <a:avLst/>
          </a:prstGeom>
        </p:spPr>
      </p:pic>
      <p:pic>
        <p:nvPicPr>
          <p:cNvPr id="19" name="Afbeelding 10">
            <a:extLst>
              <a:ext uri="{FF2B5EF4-FFF2-40B4-BE49-F238E27FC236}">
                <a16:creationId xmlns:a16="http://schemas.microsoft.com/office/drawing/2014/main" id="{190A7DE0-489B-EE99-54E5-B1F040714A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217" y="103756"/>
            <a:ext cx="257225" cy="302562"/>
          </a:xfrm>
          <a:prstGeom prst="rect">
            <a:avLst/>
          </a:prstGeom>
        </p:spPr>
      </p:pic>
      <p:pic>
        <p:nvPicPr>
          <p:cNvPr id="21" name="Picture 26">
            <a:extLst>
              <a:ext uri="{FF2B5EF4-FFF2-40B4-BE49-F238E27FC236}">
                <a16:creationId xmlns:a16="http://schemas.microsoft.com/office/drawing/2014/main" id="{67040813-7F4A-D17B-09CE-DA4CBEF6B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065" y="2299421"/>
            <a:ext cx="2749944" cy="2353565"/>
          </a:xfrm>
          <a:prstGeom prst="rect">
            <a:avLst/>
          </a:prstGeom>
        </p:spPr>
      </p:pic>
      <p:pic>
        <p:nvPicPr>
          <p:cNvPr id="22" name="Afbeelding 10">
            <a:extLst>
              <a:ext uri="{FF2B5EF4-FFF2-40B4-BE49-F238E27FC236}">
                <a16:creationId xmlns:a16="http://schemas.microsoft.com/office/drawing/2014/main" id="{6F6B548A-BB2D-2B3A-B371-DD0C02E7F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314" y="2450446"/>
            <a:ext cx="257225" cy="302562"/>
          </a:xfrm>
          <a:prstGeom prst="rect">
            <a:avLst/>
          </a:prstGeom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id="{8A7E2D39-2BD8-16A0-8C6D-D9656CCD3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8662" y="4642695"/>
            <a:ext cx="2761648" cy="2353565"/>
          </a:xfrm>
          <a:prstGeom prst="rect">
            <a:avLst/>
          </a:prstGeom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id="{41A4B28B-99D9-B301-4A16-EBA253B02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195" y="4645881"/>
            <a:ext cx="2743200" cy="2299619"/>
          </a:xfrm>
          <a:prstGeom prst="rect">
            <a:avLst/>
          </a:prstGeom>
        </p:spPr>
      </p:pic>
      <p:pic>
        <p:nvPicPr>
          <p:cNvPr id="24" name="Afbeelding 10">
            <a:extLst>
              <a:ext uri="{FF2B5EF4-FFF2-40B4-BE49-F238E27FC236}">
                <a16:creationId xmlns:a16="http://schemas.microsoft.com/office/drawing/2014/main" id="{0AB44D00-B036-028B-E0D5-E736C59B5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393" y="6550410"/>
            <a:ext cx="257225" cy="302562"/>
          </a:xfrm>
          <a:prstGeom prst="rect">
            <a:avLst/>
          </a:prstGeom>
        </p:spPr>
      </p:pic>
      <p:pic>
        <p:nvPicPr>
          <p:cNvPr id="26" name="Afbeelding 10">
            <a:extLst>
              <a:ext uri="{FF2B5EF4-FFF2-40B4-BE49-F238E27FC236}">
                <a16:creationId xmlns:a16="http://schemas.microsoft.com/office/drawing/2014/main" id="{7DC17569-9C17-2FDD-3F6B-762FE933E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845" y="4783649"/>
            <a:ext cx="257225" cy="302562"/>
          </a:xfrm>
          <a:prstGeom prst="rect">
            <a:avLst/>
          </a:prstGeom>
        </p:spPr>
      </p:pic>
      <p:sp>
        <p:nvSpPr>
          <p:cNvPr id="28" name="Flowchart: Summing Junction 27">
            <a:extLst>
              <a:ext uri="{FF2B5EF4-FFF2-40B4-BE49-F238E27FC236}">
                <a16:creationId xmlns:a16="http://schemas.microsoft.com/office/drawing/2014/main" id="{B8419D0E-8B02-181B-6D70-F35B5FF9C3B8}"/>
              </a:ext>
            </a:extLst>
          </p:cNvPr>
          <p:cNvSpPr/>
          <p:nvPr/>
        </p:nvSpPr>
        <p:spPr>
          <a:xfrm>
            <a:off x="9922282" y="203526"/>
            <a:ext cx="1797538" cy="188871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Summing Junction 29">
            <a:extLst>
              <a:ext uri="{FF2B5EF4-FFF2-40B4-BE49-F238E27FC236}">
                <a16:creationId xmlns:a16="http://schemas.microsoft.com/office/drawing/2014/main" id="{D229C540-42B1-99B6-1DAA-B5B7579DFD01}"/>
              </a:ext>
            </a:extLst>
          </p:cNvPr>
          <p:cNvSpPr/>
          <p:nvPr/>
        </p:nvSpPr>
        <p:spPr>
          <a:xfrm>
            <a:off x="9872381" y="2527289"/>
            <a:ext cx="1797538" cy="188871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umming Junction 30">
            <a:extLst>
              <a:ext uri="{FF2B5EF4-FFF2-40B4-BE49-F238E27FC236}">
                <a16:creationId xmlns:a16="http://schemas.microsoft.com/office/drawing/2014/main" id="{E690E5E9-6C14-92D8-CBBC-1239EE7D7FA9}"/>
              </a:ext>
            </a:extLst>
          </p:cNvPr>
          <p:cNvSpPr/>
          <p:nvPr/>
        </p:nvSpPr>
        <p:spPr>
          <a:xfrm>
            <a:off x="9966787" y="4934669"/>
            <a:ext cx="1797538" cy="188871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01034E-1BAB-6780-D314-69723338E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19" y="-175939"/>
            <a:ext cx="2582088" cy="258266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63071E6-3929-778C-4BA2-7763DDD11C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50" y="2137665"/>
            <a:ext cx="2582088" cy="258266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3F004C9-6FAC-6130-FE7B-8DFADFD1A0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54" y="4504355"/>
            <a:ext cx="2582088" cy="25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6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3">
            <a:extLst>
              <a:ext uri="{FF2B5EF4-FFF2-40B4-BE49-F238E27FC236}">
                <a16:creationId xmlns:a16="http://schemas.microsoft.com/office/drawing/2014/main" id="{B9B6A2DD-2339-1670-43F3-7FEFC7FFA777}"/>
              </a:ext>
            </a:extLst>
          </p:cNvPr>
          <p:cNvSpPr/>
          <p:nvPr/>
        </p:nvSpPr>
        <p:spPr>
          <a:xfrm>
            <a:off x="4183116" y="-2866"/>
            <a:ext cx="8008884" cy="2346960"/>
          </a:xfrm>
          <a:prstGeom prst="rect">
            <a:avLst/>
          </a:prstGeom>
          <a:solidFill>
            <a:srgbClr val="DD2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332753"/>
            <a:ext cx="995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>
                <a:solidFill>
                  <a:srgbClr val="DD2F08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Gebruik logo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2693CC-A58E-F34C-D141-8708C17EC4D3}"/>
              </a:ext>
            </a:extLst>
          </p:cNvPr>
          <p:cNvSpPr txBox="1"/>
          <p:nvPr/>
        </p:nvSpPr>
        <p:spPr>
          <a:xfrm>
            <a:off x="433307" y="1196390"/>
            <a:ext cx="3585912" cy="3416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Het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volledig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witte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logo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moet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gebruikt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worden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op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donkere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/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felle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achtergronden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.</a:t>
            </a:r>
            <a:endParaRPr lang="en-US">
              <a:solidFill>
                <a:srgbClr val="302F2F"/>
              </a:solidFill>
            </a:endParaRPr>
          </a:p>
          <a:p>
            <a:pPr>
              <a:lnSpc>
                <a:spcPct val="150000"/>
              </a:lnSpc>
            </a:pPr>
            <a:endParaRPr lang="en-US"/>
          </a:p>
          <a:p>
            <a:pPr>
              <a:lnSpc>
                <a:spcPct val="150000"/>
              </a:lnSpc>
            </a:pP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Wanneer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de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donkere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/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felle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achtergrond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 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verschilt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van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roodtinten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,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kan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ook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gekozen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worden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voor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het logo met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witte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tekst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en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rode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vlam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>
              <a:latin typeface="Yu Gothic UI Light"/>
              <a:ea typeface="Yu Gothic UI Light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F249215-B044-3FF9-D496-01DF9FB3D6FC}"/>
              </a:ext>
            </a:extLst>
          </p:cNvPr>
          <p:cNvSpPr/>
          <p:nvPr/>
        </p:nvSpPr>
        <p:spPr>
          <a:xfrm>
            <a:off x="4183117" y="4643120"/>
            <a:ext cx="8008883" cy="221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0602AE6-4188-61F3-2636-4FC91778B756}"/>
              </a:ext>
            </a:extLst>
          </p:cNvPr>
          <p:cNvSpPr/>
          <p:nvPr/>
        </p:nvSpPr>
        <p:spPr>
          <a:xfrm>
            <a:off x="4183116" y="2296160"/>
            <a:ext cx="8008884" cy="23469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A91D5F4-BCE0-A4A9-F8C7-13C4A96F7660}"/>
              </a:ext>
            </a:extLst>
          </p:cNvPr>
          <p:cNvSpPr txBox="1"/>
          <p:nvPr/>
        </p:nvSpPr>
        <p:spPr>
          <a:xfrm>
            <a:off x="433307" y="4775012"/>
            <a:ext cx="3585912" cy="11544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Vermijd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het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gebruik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van het logo met 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grijs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gekleurde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vlam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,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dit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wordt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enkel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 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gebruikt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als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symbool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voor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rouw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. 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8CDDEC86-A909-39F2-59E9-C756ED44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836" y="-296"/>
            <a:ext cx="2743200" cy="2299619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D156F894-5451-D2DF-CCA8-780068599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682" y="1872358"/>
            <a:ext cx="255303" cy="293230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2D66D1BD-E693-BCF1-7288-7F39219F5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887" y="2298730"/>
            <a:ext cx="2691098" cy="2345208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F399A9C0-2EDA-DE71-E63E-F1C09C0FF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677" y="4177892"/>
            <a:ext cx="274846" cy="319286"/>
          </a:xfrm>
          <a:prstGeom prst="rect">
            <a:avLst/>
          </a:prstGeom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B24D12FF-08DE-4825-98C7-334B6A147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6195" y="2298730"/>
            <a:ext cx="2743200" cy="2345208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1986088C-E6C0-838E-AA1D-8A8184D8F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523" y="2393379"/>
            <a:ext cx="274846" cy="319286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3C4DAEEF-0FF6-1430-A42E-FA42B733F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6195" y="-296"/>
            <a:ext cx="2743200" cy="2299619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659B4286-E437-05F8-5E12-45103DF47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7325" y="100870"/>
            <a:ext cx="255303" cy="293230"/>
          </a:xfrm>
          <a:prstGeom prst="rect">
            <a:avLst/>
          </a:prstGeom>
        </p:spPr>
      </p:pic>
      <p:sp>
        <p:nvSpPr>
          <p:cNvPr id="25" name="Flowchart: Summing Junction 24">
            <a:extLst>
              <a:ext uri="{FF2B5EF4-FFF2-40B4-BE49-F238E27FC236}">
                <a16:creationId xmlns:a16="http://schemas.microsoft.com/office/drawing/2014/main" id="{2677E5FA-75C9-1587-5370-517D9AC71476}"/>
              </a:ext>
            </a:extLst>
          </p:cNvPr>
          <p:cNvSpPr/>
          <p:nvPr/>
        </p:nvSpPr>
        <p:spPr>
          <a:xfrm>
            <a:off x="9922282" y="203526"/>
            <a:ext cx="1797538" cy="188871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Summing Junction 25">
            <a:extLst>
              <a:ext uri="{FF2B5EF4-FFF2-40B4-BE49-F238E27FC236}">
                <a16:creationId xmlns:a16="http://schemas.microsoft.com/office/drawing/2014/main" id="{62155712-D67A-FD87-2EDE-59E93F659E51}"/>
              </a:ext>
            </a:extLst>
          </p:cNvPr>
          <p:cNvSpPr/>
          <p:nvPr/>
        </p:nvSpPr>
        <p:spPr>
          <a:xfrm>
            <a:off x="9896231" y="2554654"/>
            <a:ext cx="1797538" cy="188871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6">
            <a:extLst>
              <a:ext uri="{FF2B5EF4-FFF2-40B4-BE49-F238E27FC236}">
                <a16:creationId xmlns:a16="http://schemas.microsoft.com/office/drawing/2014/main" id="{55A59B5B-1EAD-1734-A89D-BCE844D596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7180" y="4646111"/>
            <a:ext cx="2763430" cy="2299619"/>
          </a:xfrm>
          <a:prstGeom prst="rect">
            <a:avLst/>
          </a:prstGeom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B478FDD5-A551-82A4-0EF2-02EF8C2FD1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8116" y="4443809"/>
            <a:ext cx="1192228" cy="984664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28231139-124B-A29C-5F41-42E6DDAEE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6193" y="4645420"/>
            <a:ext cx="2749943" cy="2298005"/>
          </a:xfrm>
          <a:prstGeom prst="rect">
            <a:avLst/>
          </a:prstGeom>
        </p:spPr>
      </p:pic>
      <p:pic>
        <p:nvPicPr>
          <p:cNvPr id="28" name="Picture 19">
            <a:extLst>
              <a:ext uri="{FF2B5EF4-FFF2-40B4-BE49-F238E27FC236}">
                <a16:creationId xmlns:a16="http://schemas.microsoft.com/office/drawing/2014/main" id="{708712DB-383C-3679-5B69-14158ED365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1531" y="6129649"/>
            <a:ext cx="1192228" cy="984664"/>
          </a:xfrm>
          <a:prstGeom prst="rect">
            <a:avLst/>
          </a:prstGeom>
        </p:spPr>
      </p:pic>
      <p:sp>
        <p:nvSpPr>
          <p:cNvPr id="30" name="Flowchart: Summing Junction 29">
            <a:extLst>
              <a:ext uri="{FF2B5EF4-FFF2-40B4-BE49-F238E27FC236}">
                <a16:creationId xmlns:a16="http://schemas.microsoft.com/office/drawing/2014/main" id="{56664FCF-3CC3-9645-E330-D156A6D0CFE1}"/>
              </a:ext>
            </a:extLst>
          </p:cNvPr>
          <p:cNvSpPr/>
          <p:nvPr/>
        </p:nvSpPr>
        <p:spPr>
          <a:xfrm>
            <a:off x="9890827" y="4877137"/>
            <a:ext cx="1894884" cy="1982548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309C5A4-B48E-EC0B-CBBB-824E2329D8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446" y="-106308"/>
            <a:ext cx="2388061" cy="2388601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9A883B90-E71D-A638-2ACF-A8106A38ED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09" y="2227732"/>
            <a:ext cx="2531179" cy="253175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392CF52A-362E-8878-B2F9-6C96463ABE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27" y="4542866"/>
            <a:ext cx="2531179" cy="25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9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3">
            <a:extLst>
              <a:ext uri="{FF2B5EF4-FFF2-40B4-BE49-F238E27FC236}">
                <a16:creationId xmlns:a16="http://schemas.microsoft.com/office/drawing/2014/main" id="{82C34EFF-C382-1493-5419-84818BAD314C}"/>
              </a:ext>
            </a:extLst>
          </p:cNvPr>
          <p:cNvSpPr/>
          <p:nvPr/>
        </p:nvSpPr>
        <p:spPr>
          <a:xfrm>
            <a:off x="4183114" y="3045133"/>
            <a:ext cx="8008884" cy="1483810"/>
          </a:xfrm>
          <a:prstGeom prst="rect">
            <a:avLst/>
          </a:prstGeom>
          <a:solidFill>
            <a:srgbClr val="DD2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332753"/>
            <a:ext cx="995961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BE" sz="4000" b="1">
                <a:solidFill>
                  <a:srgbClr val="DD2F08"/>
                </a:solidFill>
                <a:latin typeface="Yu Gothic UI Semibold"/>
                <a:ea typeface="Yu Gothic UI Semibold"/>
              </a:rPr>
              <a:t>Gebruik logo</a:t>
            </a:r>
            <a:endParaRPr lang="nl-BE">
              <a:cs typeface="Calibri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811D5AA-87D9-46A3-987E-72A50A703454}"/>
              </a:ext>
            </a:extLst>
          </p:cNvPr>
          <p:cNvSpPr txBox="1"/>
          <p:nvPr/>
        </p:nvSpPr>
        <p:spPr>
          <a:xfrm>
            <a:off x="4616424" y="509413"/>
            <a:ext cx="99596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nl-BE" sz="2400" b="1">
                <a:latin typeface="Yu Gothic UI Semibold"/>
                <a:ea typeface="Yu Gothic UI Semibold"/>
              </a:rPr>
              <a:t>Zone zwart</a:t>
            </a:r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2D9C4DC-B69C-B413-935F-589907C4E68C}"/>
              </a:ext>
            </a:extLst>
          </p:cNvPr>
          <p:cNvSpPr txBox="1"/>
          <p:nvPr/>
        </p:nvSpPr>
        <p:spPr>
          <a:xfrm>
            <a:off x="4596195" y="2555492"/>
            <a:ext cx="99596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nl-BE" sz="2400" b="1">
                <a:latin typeface="Yu Gothic UI Semibold"/>
                <a:ea typeface="Yu Gothic UI Semibold"/>
              </a:rPr>
              <a:t>Wit</a:t>
            </a:r>
            <a:endParaRPr lang="en-US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C2693CC-A58E-F34C-D141-8708C17EC4D3}"/>
              </a:ext>
            </a:extLst>
          </p:cNvPr>
          <p:cNvSpPr txBox="1"/>
          <p:nvPr/>
        </p:nvSpPr>
        <p:spPr>
          <a:xfrm>
            <a:off x="440050" y="1177381"/>
            <a:ext cx="3585912" cy="15298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Indien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er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niet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met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kleurwaarden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gewerkt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wordt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,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voorzie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dan het logo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volledig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in het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zwart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of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volledig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in het wit. </a:t>
            </a:r>
            <a:endParaRPr lang="en-US">
              <a:solidFill>
                <a:srgbClr val="302F2F"/>
              </a:solidFill>
            </a:endParaRPr>
          </a:p>
        </p:txBody>
      </p:sp>
      <p:sp>
        <p:nvSpPr>
          <p:cNvPr id="8" name="Tekstvak 14">
            <a:extLst>
              <a:ext uri="{FF2B5EF4-FFF2-40B4-BE49-F238E27FC236}">
                <a16:creationId xmlns:a16="http://schemas.microsoft.com/office/drawing/2014/main" id="{1A35F4B5-6506-8D09-A340-AD5E6ADE7630}"/>
              </a:ext>
            </a:extLst>
          </p:cNvPr>
          <p:cNvSpPr txBox="1"/>
          <p:nvPr/>
        </p:nvSpPr>
        <p:spPr>
          <a:xfrm>
            <a:off x="440050" y="4635953"/>
            <a:ext cx="3585912" cy="11544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Vermijd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het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gebruik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van het logo met 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grijs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gekleurde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vlam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,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dit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wordt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enkel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 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gebruikt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als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symbool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voor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 </a:t>
            </a:r>
            <a:r>
              <a:rPr lang="en-US" sz="1600" err="1">
                <a:solidFill>
                  <a:srgbClr val="302F2F"/>
                </a:solidFill>
                <a:latin typeface="Yu Gothic UI Light"/>
                <a:ea typeface="Yu Gothic UI Light"/>
              </a:rPr>
              <a:t>rouw</a:t>
            </a:r>
            <a:r>
              <a:rPr lang="en-US" sz="1600">
                <a:solidFill>
                  <a:srgbClr val="302F2F"/>
                </a:solidFill>
                <a:latin typeface="Yu Gothic UI Light"/>
                <a:ea typeface="Yu Gothic UI Light"/>
              </a:rPr>
              <a:t>. 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C538B5D0-9BC8-6AB7-4B56-297144434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277" y="3184028"/>
            <a:ext cx="964394" cy="1110964"/>
          </a:xfrm>
          <a:prstGeom prst="rect">
            <a:avLst/>
          </a:prstGeom>
        </p:spPr>
      </p:pic>
      <p:sp>
        <p:nvSpPr>
          <p:cNvPr id="18" name="Rechthoek 3">
            <a:extLst>
              <a:ext uri="{FF2B5EF4-FFF2-40B4-BE49-F238E27FC236}">
                <a16:creationId xmlns:a16="http://schemas.microsoft.com/office/drawing/2014/main" id="{CAD697C9-3CEB-9A9B-1DEB-B835D0B8E9EC}"/>
              </a:ext>
            </a:extLst>
          </p:cNvPr>
          <p:cNvSpPr/>
          <p:nvPr/>
        </p:nvSpPr>
        <p:spPr>
          <a:xfrm>
            <a:off x="4183115" y="995151"/>
            <a:ext cx="8008884" cy="1483810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3">
            <a:extLst>
              <a:ext uri="{FF2B5EF4-FFF2-40B4-BE49-F238E27FC236}">
                <a16:creationId xmlns:a16="http://schemas.microsoft.com/office/drawing/2014/main" id="{F8F1F13C-9019-16AC-4222-A5A98F755D52}"/>
              </a:ext>
            </a:extLst>
          </p:cNvPr>
          <p:cNvSpPr/>
          <p:nvPr/>
        </p:nvSpPr>
        <p:spPr>
          <a:xfrm>
            <a:off x="4183113" y="5162548"/>
            <a:ext cx="8008884" cy="1483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kstvak 6">
            <a:extLst>
              <a:ext uri="{FF2B5EF4-FFF2-40B4-BE49-F238E27FC236}">
                <a16:creationId xmlns:a16="http://schemas.microsoft.com/office/drawing/2014/main" id="{A587DE5F-3189-A554-9522-98AC42159429}"/>
              </a:ext>
            </a:extLst>
          </p:cNvPr>
          <p:cNvSpPr txBox="1"/>
          <p:nvPr/>
        </p:nvSpPr>
        <p:spPr>
          <a:xfrm>
            <a:off x="4616424" y="4639190"/>
            <a:ext cx="995961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None/>
            </a:pPr>
            <a:r>
              <a:rPr lang="nl-BE" sz="2400" b="1">
                <a:latin typeface="Yu Gothic UI Semibold"/>
                <a:ea typeface="Yu Gothic UI Semibold"/>
              </a:rPr>
              <a:t>Rouw</a:t>
            </a:r>
            <a:endParaRPr lang="en-US"/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8CC79C24-1029-1FB6-29A3-8E3586A09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614" r="178" b="215"/>
          <a:stretch/>
        </p:blipFill>
        <p:spPr>
          <a:xfrm>
            <a:off x="3186912" y="5192321"/>
            <a:ext cx="3714250" cy="2166729"/>
          </a:xfrm>
          <a:prstGeom prst="rect">
            <a:avLst/>
          </a:prstGeom>
        </p:spPr>
      </p:pic>
      <p:sp>
        <p:nvSpPr>
          <p:cNvPr id="29" name="Flowchart: Summing Junction 28">
            <a:extLst>
              <a:ext uri="{FF2B5EF4-FFF2-40B4-BE49-F238E27FC236}">
                <a16:creationId xmlns:a16="http://schemas.microsoft.com/office/drawing/2014/main" id="{E3C8955C-5B0C-A0ED-7E11-6B8C0B45FF96}"/>
              </a:ext>
            </a:extLst>
          </p:cNvPr>
          <p:cNvSpPr/>
          <p:nvPr/>
        </p:nvSpPr>
        <p:spPr>
          <a:xfrm>
            <a:off x="4203910" y="4639553"/>
            <a:ext cx="1797538" cy="188871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97840AA-0840-9164-EC14-5AB6669AE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910" y="810386"/>
            <a:ext cx="1797538" cy="17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4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3">
            <a:extLst>
              <a:ext uri="{FF2B5EF4-FFF2-40B4-BE49-F238E27FC236}">
                <a16:creationId xmlns:a16="http://schemas.microsoft.com/office/drawing/2014/main" id="{B9B6A2DD-2339-1670-43F3-7FEFC7FFA777}"/>
              </a:ext>
            </a:extLst>
          </p:cNvPr>
          <p:cNvSpPr/>
          <p:nvPr/>
        </p:nvSpPr>
        <p:spPr>
          <a:xfrm>
            <a:off x="4183116" y="-2866"/>
            <a:ext cx="8008884" cy="2346960"/>
          </a:xfrm>
          <a:prstGeom prst="rect">
            <a:avLst/>
          </a:prstGeom>
          <a:solidFill>
            <a:srgbClr val="DD2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211B139-15F3-63EB-CF71-7FEF88CD0BE5}"/>
              </a:ext>
            </a:extLst>
          </p:cNvPr>
          <p:cNvSpPr/>
          <p:nvPr/>
        </p:nvSpPr>
        <p:spPr>
          <a:xfrm>
            <a:off x="0" y="0"/>
            <a:ext cx="4183117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372394-780B-A6C3-6FFD-13DFE528B0D5}"/>
              </a:ext>
            </a:extLst>
          </p:cNvPr>
          <p:cNvSpPr txBox="1"/>
          <p:nvPr/>
        </p:nvSpPr>
        <p:spPr>
          <a:xfrm>
            <a:off x="433307" y="332753"/>
            <a:ext cx="995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>
                <a:solidFill>
                  <a:srgbClr val="DD2F08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Gebruik logo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F249215-B044-3FF9-D496-01DF9FB3D6FC}"/>
              </a:ext>
            </a:extLst>
          </p:cNvPr>
          <p:cNvSpPr/>
          <p:nvPr/>
        </p:nvSpPr>
        <p:spPr>
          <a:xfrm>
            <a:off x="4183117" y="4643120"/>
            <a:ext cx="8008883" cy="2214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0602AE6-4188-61F3-2636-4FC91778B756}"/>
              </a:ext>
            </a:extLst>
          </p:cNvPr>
          <p:cNvSpPr/>
          <p:nvPr/>
        </p:nvSpPr>
        <p:spPr>
          <a:xfrm>
            <a:off x="4183116" y="2296160"/>
            <a:ext cx="8008884" cy="23469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EE2761B-E354-4EB1-09B7-19E4A4EE7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36" y="405763"/>
            <a:ext cx="1247615" cy="1421158"/>
          </a:xfrm>
          <a:prstGeom prst="rect">
            <a:avLst/>
          </a:prstGeom>
        </p:spPr>
      </p:pic>
      <p:sp>
        <p:nvSpPr>
          <p:cNvPr id="11" name="Tekstvak 11">
            <a:extLst>
              <a:ext uri="{FF2B5EF4-FFF2-40B4-BE49-F238E27FC236}">
                <a16:creationId xmlns:a16="http://schemas.microsoft.com/office/drawing/2014/main" id="{5F1BCB37-E980-D016-D0FD-4EF3FB5A4C6C}"/>
              </a:ext>
            </a:extLst>
          </p:cNvPr>
          <p:cNvSpPr txBox="1"/>
          <p:nvPr/>
        </p:nvSpPr>
        <p:spPr>
          <a:xfrm>
            <a:off x="433307" y="1169417"/>
            <a:ext cx="3585912" cy="15238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err="1">
                <a:latin typeface="Yu Gothic UI Light"/>
                <a:ea typeface="Yu Gothic UI Light"/>
              </a:rPr>
              <a:t>Vermijd</a:t>
            </a:r>
            <a:r>
              <a:rPr lang="en-US" sz="1600">
                <a:latin typeface="Yu Gothic UI Light"/>
                <a:ea typeface="Yu Gothic UI Light"/>
              </a:rPr>
              <a:t> de box-variant. Zo </a:t>
            </a:r>
            <a:r>
              <a:rPr lang="en-US" sz="1600" err="1">
                <a:latin typeface="Yu Gothic UI Light"/>
                <a:ea typeface="Yu Gothic UI Light"/>
              </a:rPr>
              <a:t>voelt</a:t>
            </a:r>
            <a:r>
              <a:rPr lang="en-US" sz="1600">
                <a:latin typeface="Yu Gothic UI Light"/>
                <a:ea typeface="Yu Gothic UI Light"/>
              </a:rPr>
              <a:t> het logo heel </a:t>
            </a:r>
            <a:r>
              <a:rPr lang="en-US" sz="1600" err="1">
                <a:latin typeface="Yu Gothic UI Light"/>
                <a:ea typeface="Yu Gothic UI Light"/>
              </a:rPr>
              <a:t>gesloten</a:t>
            </a:r>
            <a:r>
              <a:rPr lang="en-US" sz="1600">
                <a:latin typeface="Yu Gothic UI Light"/>
                <a:ea typeface="Yu Gothic UI Light"/>
              </a:rPr>
              <a:t> </a:t>
            </a:r>
            <a:r>
              <a:rPr lang="en-US" sz="1600" err="1">
                <a:latin typeface="Yu Gothic UI Light"/>
                <a:ea typeface="Yu Gothic UI Light"/>
              </a:rPr>
              <a:t>aan</a:t>
            </a:r>
            <a:r>
              <a:rPr lang="en-US" sz="1600">
                <a:latin typeface="Yu Gothic UI Light"/>
                <a:ea typeface="Yu Gothic UI Light"/>
              </a:rPr>
              <a:t>. Ga steeds </a:t>
            </a:r>
            <a:r>
              <a:rPr lang="en-US" sz="1600" err="1">
                <a:latin typeface="Yu Gothic UI Light"/>
                <a:ea typeface="Yu Gothic UI Light"/>
              </a:rPr>
              <a:t>voor</a:t>
            </a:r>
            <a:r>
              <a:rPr lang="en-US" sz="1600">
                <a:latin typeface="Yu Gothic UI Light"/>
                <a:ea typeface="Yu Gothic UI Light"/>
              </a:rPr>
              <a:t> </a:t>
            </a:r>
            <a:r>
              <a:rPr lang="en-US" sz="1600" err="1">
                <a:latin typeface="Yu Gothic UI Light"/>
                <a:ea typeface="Yu Gothic UI Light"/>
              </a:rPr>
              <a:t>een</a:t>
            </a:r>
            <a:r>
              <a:rPr lang="en-US" sz="1600">
                <a:latin typeface="Yu Gothic UI Light"/>
                <a:ea typeface="Yu Gothic UI Light"/>
              </a:rPr>
              <a:t> variant van het logo met </a:t>
            </a:r>
            <a:r>
              <a:rPr lang="en-US" sz="1600" err="1">
                <a:latin typeface="Yu Gothic UI Light"/>
                <a:ea typeface="Yu Gothic UI Light"/>
              </a:rPr>
              <a:t>transparante</a:t>
            </a:r>
            <a:r>
              <a:rPr lang="en-US" sz="1600">
                <a:latin typeface="Yu Gothic UI Light"/>
                <a:ea typeface="Yu Gothic UI Light"/>
              </a:rPr>
              <a:t> </a:t>
            </a:r>
            <a:r>
              <a:rPr lang="en-US" sz="1600" err="1">
                <a:latin typeface="Yu Gothic UI Light"/>
                <a:ea typeface="Yu Gothic UI Light"/>
              </a:rPr>
              <a:t>achtergrond</a:t>
            </a:r>
            <a:r>
              <a:rPr lang="en-US" sz="1600">
                <a:latin typeface="Yu Gothic UI Light"/>
                <a:ea typeface="Yu Gothic UI Light"/>
              </a:rPr>
              <a:t>. 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42FD9E-4923-06F7-F45F-65CFCA57DA6C}"/>
              </a:ext>
            </a:extLst>
          </p:cNvPr>
          <p:cNvSpPr/>
          <p:nvPr/>
        </p:nvSpPr>
        <p:spPr>
          <a:xfrm>
            <a:off x="4571999" y="2601251"/>
            <a:ext cx="1753273" cy="1847682"/>
          </a:xfrm>
          <a:prstGeom prst="rect">
            <a:avLst/>
          </a:prstGeom>
          <a:solidFill>
            <a:srgbClr val="DD2F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kstvak 11">
            <a:extLst>
              <a:ext uri="{FF2B5EF4-FFF2-40B4-BE49-F238E27FC236}">
                <a16:creationId xmlns:a16="http://schemas.microsoft.com/office/drawing/2014/main" id="{A646A78A-0F4A-C248-DB66-0777CCE5170B}"/>
              </a:ext>
            </a:extLst>
          </p:cNvPr>
          <p:cNvSpPr txBox="1"/>
          <p:nvPr/>
        </p:nvSpPr>
        <p:spPr>
          <a:xfrm>
            <a:off x="433306" y="2969894"/>
            <a:ext cx="3585912" cy="15238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err="1">
                <a:latin typeface="Yu Gothic UI Light"/>
                <a:ea typeface="Yu Gothic UI Light"/>
              </a:rPr>
              <a:t>Indien</a:t>
            </a:r>
            <a:r>
              <a:rPr lang="en-US" sz="1600">
                <a:latin typeface="Yu Gothic UI Light"/>
                <a:ea typeface="Yu Gothic UI Light"/>
              </a:rPr>
              <a:t> </a:t>
            </a:r>
            <a:r>
              <a:rPr lang="en-US" sz="1600" err="1">
                <a:latin typeface="Yu Gothic UI Light"/>
                <a:ea typeface="Yu Gothic UI Light"/>
              </a:rPr>
              <a:t>toch</a:t>
            </a:r>
            <a:r>
              <a:rPr lang="en-US" sz="1600">
                <a:latin typeface="Yu Gothic UI Light"/>
                <a:ea typeface="Yu Gothic UI Light"/>
              </a:rPr>
              <a:t> om </a:t>
            </a:r>
            <a:r>
              <a:rPr lang="en-US" sz="1600" err="1">
                <a:latin typeface="Yu Gothic UI Light"/>
                <a:ea typeface="Yu Gothic UI Light"/>
              </a:rPr>
              <a:t>één</a:t>
            </a:r>
            <a:r>
              <a:rPr lang="en-US" sz="1600">
                <a:latin typeface="Yu Gothic UI Light"/>
                <a:ea typeface="Yu Gothic UI Light"/>
              </a:rPr>
              <a:t> of </a:t>
            </a:r>
            <a:r>
              <a:rPr lang="en-US" sz="1600" err="1">
                <a:latin typeface="Yu Gothic UI Light"/>
                <a:ea typeface="Yu Gothic UI Light"/>
              </a:rPr>
              <a:t>andere</a:t>
            </a:r>
            <a:r>
              <a:rPr lang="en-US" sz="1600">
                <a:latin typeface="Yu Gothic UI Light"/>
                <a:ea typeface="Yu Gothic UI Light"/>
              </a:rPr>
              <a:t> </a:t>
            </a:r>
            <a:r>
              <a:rPr lang="en-US" sz="1600" err="1">
                <a:latin typeface="Yu Gothic UI Light"/>
                <a:ea typeface="Yu Gothic UI Light"/>
              </a:rPr>
              <a:t>reden</a:t>
            </a:r>
            <a:r>
              <a:rPr lang="en-US" sz="1600">
                <a:latin typeface="Yu Gothic UI Light"/>
                <a:ea typeface="Yu Gothic UI Light"/>
              </a:rPr>
              <a:t> </a:t>
            </a:r>
            <a:r>
              <a:rPr lang="en-US" sz="1600" err="1">
                <a:latin typeface="Yu Gothic UI Light"/>
                <a:ea typeface="Yu Gothic UI Light"/>
              </a:rPr>
              <a:t>voor</a:t>
            </a:r>
            <a:r>
              <a:rPr lang="en-US" sz="1600">
                <a:latin typeface="Yu Gothic UI Light"/>
                <a:ea typeface="Yu Gothic UI Light"/>
              </a:rPr>
              <a:t> de box-variant </a:t>
            </a:r>
            <a:r>
              <a:rPr lang="en-US" sz="1600" err="1">
                <a:latin typeface="Yu Gothic UI Light"/>
                <a:ea typeface="Yu Gothic UI Light"/>
              </a:rPr>
              <a:t>gekozen</a:t>
            </a:r>
            <a:r>
              <a:rPr lang="en-US" sz="1600">
                <a:latin typeface="Yu Gothic UI Light"/>
                <a:ea typeface="Yu Gothic UI Light"/>
              </a:rPr>
              <a:t> </a:t>
            </a:r>
            <a:r>
              <a:rPr lang="en-US" sz="1600" err="1">
                <a:latin typeface="Yu Gothic UI Light"/>
                <a:ea typeface="Yu Gothic UI Light"/>
              </a:rPr>
              <a:t>wordt</a:t>
            </a:r>
            <a:r>
              <a:rPr lang="en-US" sz="1600">
                <a:latin typeface="Yu Gothic UI Light"/>
                <a:ea typeface="Yu Gothic UI Light"/>
              </a:rPr>
              <a:t>, </a:t>
            </a:r>
            <a:r>
              <a:rPr lang="en-US" sz="1600" err="1">
                <a:latin typeface="Yu Gothic UI Light"/>
                <a:ea typeface="Yu Gothic UI Light"/>
              </a:rPr>
              <a:t>houd</a:t>
            </a:r>
            <a:r>
              <a:rPr lang="en-US" sz="1600">
                <a:latin typeface="Yu Gothic UI Light"/>
                <a:ea typeface="Yu Gothic UI Light"/>
              </a:rPr>
              <a:t> dan </a:t>
            </a:r>
            <a:r>
              <a:rPr lang="en-US" sz="1600" err="1">
                <a:latin typeface="Yu Gothic UI Light"/>
                <a:ea typeface="Yu Gothic UI Light"/>
              </a:rPr>
              <a:t>zeker</a:t>
            </a:r>
            <a:r>
              <a:rPr lang="en-US" sz="1600">
                <a:latin typeface="Yu Gothic UI Light"/>
                <a:ea typeface="Yu Gothic UI Light"/>
              </a:rPr>
              <a:t> </a:t>
            </a:r>
            <a:r>
              <a:rPr lang="en-US" sz="1600" err="1">
                <a:latin typeface="Yu Gothic UI Light"/>
                <a:ea typeface="Yu Gothic UI Light"/>
              </a:rPr>
              <a:t>rekening</a:t>
            </a:r>
            <a:r>
              <a:rPr lang="en-US" sz="1600">
                <a:latin typeface="Yu Gothic UI Light"/>
                <a:ea typeface="Yu Gothic UI Light"/>
              </a:rPr>
              <a:t> met de </a:t>
            </a:r>
            <a:r>
              <a:rPr lang="en-US" sz="1600" err="1">
                <a:latin typeface="Yu Gothic UI Light"/>
                <a:ea typeface="Yu Gothic UI Light"/>
              </a:rPr>
              <a:t>vormvoorschriften</a:t>
            </a:r>
            <a:r>
              <a:rPr lang="en-US" sz="1600">
                <a:latin typeface="Yu Gothic UI Light"/>
                <a:ea typeface="Yu Gothic UI Light"/>
              </a:rPr>
              <a:t> op slide 4.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8D0500-428F-9D13-57D1-B6A3DC4F526B}"/>
              </a:ext>
            </a:extLst>
          </p:cNvPr>
          <p:cNvSpPr/>
          <p:nvPr/>
        </p:nvSpPr>
        <p:spPr>
          <a:xfrm>
            <a:off x="7464901" y="2702401"/>
            <a:ext cx="1301469" cy="1530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Afbeelding 10">
            <a:extLst>
              <a:ext uri="{FF2B5EF4-FFF2-40B4-BE49-F238E27FC236}">
                <a16:creationId xmlns:a16="http://schemas.microsoft.com/office/drawing/2014/main" id="{59CC7766-23DB-9ACA-720B-9525C5B6E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40" y="2733667"/>
            <a:ext cx="1309189" cy="1523109"/>
          </a:xfrm>
          <a:prstGeom prst="rect">
            <a:avLst/>
          </a:prstGeom>
        </p:spPr>
      </p:pic>
      <p:sp>
        <p:nvSpPr>
          <p:cNvPr id="26" name="Flowchart: Summing Junction 25">
            <a:extLst>
              <a:ext uri="{FF2B5EF4-FFF2-40B4-BE49-F238E27FC236}">
                <a16:creationId xmlns:a16="http://schemas.microsoft.com/office/drawing/2014/main" id="{62155712-D67A-FD87-2EDE-59E93F659E51}"/>
              </a:ext>
            </a:extLst>
          </p:cNvPr>
          <p:cNvSpPr/>
          <p:nvPr/>
        </p:nvSpPr>
        <p:spPr>
          <a:xfrm>
            <a:off x="7070762" y="2460247"/>
            <a:ext cx="1972865" cy="212473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hoek 3">
            <a:extLst>
              <a:ext uri="{FF2B5EF4-FFF2-40B4-BE49-F238E27FC236}">
                <a16:creationId xmlns:a16="http://schemas.microsoft.com/office/drawing/2014/main" id="{57F24F86-63F7-8BF4-D19D-110E643037D0}"/>
              </a:ext>
            </a:extLst>
          </p:cNvPr>
          <p:cNvSpPr/>
          <p:nvPr/>
        </p:nvSpPr>
        <p:spPr>
          <a:xfrm>
            <a:off x="9442938" y="-10071"/>
            <a:ext cx="2749061" cy="239416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Rechthoek 3">
            <a:extLst>
              <a:ext uri="{FF2B5EF4-FFF2-40B4-BE49-F238E27FC236}">
                <a16:creationId xmlns:a16="http://schemas.microsoft.com/office/drawing/2014/main" id="{6E4D587E-59CD-0F96-AE3A-45A752AB32DD}"/>
              </a:ext>
            </a:extLst>
          </p:cNvPr>
          <p:cNvSpPr/>
          <p:nvPr/>
        </p:nvSpPr>
        <p:spPr>
          <a:xfrm>
            <a:off x="6725362" y="-10071"/>
            <a:ext cx="2755804" cy="2306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40" name="Afbeelding 10">
            <a:extLst>
              <a:ext uri="{FF2B5EF4-FFF2-40B4-BE49-F238E27FC236}">
                <a16:creationId xmlns:a16="http://schemas.microsoft.com/office/drawing/2014/main" id="{E8E20583-B57F-E3F7-1718-E64FD9331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53" y="407208"/>
            <a:ext cx="1221526" cy="1421959"/>
          </a:xfrm>
          <a:prstGeom prst="rect">
            <a:avLst/>
          </a:prstGeom>
        </p:spPr>
      </p:pic>
      <p:pic>
        <p:nvPicPr>
          <p:cNvPr id="42" name="Picture 7">
            <a:extLst>
              <a:ext uri="{FF2B5EF4-FFF2-40B4-BE49-F238E27FC236}">
                <a16:creationId xmlns:a16="http://schemas.microsoft.com/office/drawing/2014/main" id="{974110EC-EE39-7E1F-ECBA-C8A416850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9775" y="357865"/>
            <a:ext cx="1250212" cy="1469115"/>
          </a:xfrm>
          <a:prstGeom prst="rect">
            <a:avLst/>
          </a:prstGeom>
        </p:spPr>
      </p:pic>
      <p:sp>
        <p:nvSpPr>
          <p:cNvPr id="43" name="Rechthoek 3">
            <a:extLst>
              <a:ext uri="{FF2B5EF4-FFF2-40B4-BE49-F238E27FC236}">
                <a16:creationId xmlns:a16="http://schemas.microsoft.com/office/drawing/2014/main" id="{F1D30D67-79D7-EFE6-9C60-A75A29667C4E}"/>
              </a:ext>
            </a:extLst>
          </p:cNvPr>
          <p:cNvSpPr/>
          <p:nvPr/>
        </p:nvSpPr>
        <p:spPr>
          <a:xfrm>
            <a:off x="4183115" y="4642849"/>
            <a:ext cx="8008884" cy="221209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3A36031-147C-B561-0AB5-9CD4BA5AD10E}"/>
              </a:ext>
            </a:extLst>
          </p:cNvPr>
          <p:cNvSpPr/>
          <p:nvPr/>
        </p:nvSpPr>
        <p:spPr>
          <a:xfrm>
            <a:off x="7181680" y="4826560"/>
            <a:ext cx="1753273" cy="18476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Afbeelding 10">
            <a:extLst>
              <a:ext uri="{FF2B5EF4-FFF2-40B4-BE49-F238E27FC236}">
                <a16:creationId xmlns:a16="http://schemas.microsoft.com/office/drawing/2014/main" id="{AA723694-D5F9-67A4-75F5-E4A8CE71B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53" y="5012925"/>
            <a:ext cx="1221526" cy="1421959"/>
          </a:xfrm>
          <a:prstGeom prst="rect">
            <a:avLst/>
          </a:prstGeom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54A25777-7489-9544-EB05-62CB5DFA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35" y="2759196"/>
            <a:ext cx="1247615" cy="1421158"/>
          </a:xfrm>
          <a:prstGeom prst="rect">
            <a:avLst/>
          </a:prstGeom>
        </p:spPr>
      </p:pic>
      <p:sp>
        <p:nvSpPr>
          <p:cNvPr id="47" name="Flowchart: Summing Junction 46">
            <a:extLst>
              <a:ext uri="{FF2B5EF4-FFF2-40B4-BE49-F238E27FC236}">
                <a16:creationId xmlns:a16="http://schemas.microsoft.com/office/drawing/2014/main" id="{B38F5D2D-3FD2-DE81-2B41-B5E5D1DA5BDC}"/>
              </a:ext>
            </a:extLst>
          </p:cNvPr>
          <p:cNvSpPr/>
          <p:nvPr/>
        </p:nvSpPr>
        <p:spPr>
          <a:xfrm>
            <a:off x="4386903" y="2446760"/>
            <a:ext cx="2094245" cy="215170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hthoek 3">
            <a:extLst>
              <a:ext uri="{FF2B5EF4-FFF2-40B4-BE49-F238E27FC236}">
                <a16:creationId xmlns:a16="http://schemas.microsoft.com/office/drawing/2014/main" id="{671768E6-155E-F6EC-9DBA-BD7980B76F9F}"/>
              </a:ext>
            </a:extLst>
          </p:cNvPr>
          <p:cNvSpPr/>
          <p:nvPr/>
        </p:nvSpPr>
        <p:spPr>
          <a:xfrm>
            <a:off x="9483397" y="2302903"/>
            <a:ext cx="2708601" cy="2333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46FAA38-6832-53E2-AF6C-EA412AD6ED9D}"/>
              </a:ext>
            </a:extLst>
          </p:cNvPr>
          <p:cNvSpPr/>
          <p:nvPr/>
        </p:nvSpPr>
        <p:spPr>
          <a:xfrm>
            <a:off x="10027379" y="2601250"/>
            <a:ext cx="1753273" cy="18476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5">
            <a:extLst>
              <a:ext uri="{FF2B5EF4-FFF2-40B4-BE49-F238E27FC236}">
                <a16:creationId xmlns:a16="http://schemas.microsoft.com/office/drawing/2014/main" id="{0B992E32-6F36-4783-B3EA-0AF5583AD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703" y="2732223"/>
            <a:ext cx="1247615" cy="1421158"/>
          </a:xfrm>
          <a:prstGeom prst="rect">
            <a:avLst/>
          </a:prstGeom>
        </p:spPr>
      </p:pic>
      <p:sp>
        <p:nvSpPr>
          <p:cNvPr id="53" name="Flowchart: Summing Junction 52">
            <a:extLst>
              <a:ext uri="{FF2B5EF4-FFF2-40B4-BE49-F238E27FC236}">
                <a16:creationId xmlns:a16="http://schemas.microsoft.com/office/drawing/2014/main" id="{B58A9A0C-9580-CA06-2B68-C8A75070C4FA}"/>
              </a:ext>
            </a:extLst>
          </p:cNvPr>
          <p:cNvSpPr/>
          <p:nvPr/>
        </p:nvSpPr>
        <p:spPr>
          <a:xfrm>
            <a:off x="9916460" y="2460246"/>
            <a:ext cx="1972865" cy="212473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552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71F240C175884F835DD72BC387A954" ma:contentTypeVersion="21" ma:contentTypeDescription="Een nieuw document maken." ma:contentTypeScope="" ma:versionID="02396364926c1f324c345d2ea503a759">
  <xsd:schema xmlns:xsd="http://www.w3.org/2001/XMLSchema" xmlns:xs="http://www.w3.org/2001/XMLSchema" xmlns:p="http://schemas.microsoft.com/office/2006/metadata/properties" xmlns:ns2="2f6d7016-358d-4a91-a20c-40a7c2aae98c" xmlns:ns3="ff5dcddf-a527-485b-957f-c880d5e95364" targetNamespace="http://schemas.microsoft.com/office/2006/metadata/properties" ma:root="true" ma:fieldsID="c422b1a3ffe63220461cc5c2504c4433" ns2:_="" ns3:_="">
    <xsd:import namespace="2f6d7016-358d-4a91-a20c-40a7c2aae98c"/>
    <xsd:import namespace="ff5dcddf-a527-485b-957f-c880d5e95364"/>
    <xsd:element name="properties">
      <xsd:complexType>
        <xsd:sequence>
          <xsd:element name="documentManagement">
            <xsd:complexType>
              <xsd:all>
                <xsd:element ref="ns2:Datum" minOccurs="0"/>
                <xsd:element ref="ns2:Type_x0020_document" minOccurs="0"/>
                <xsd:element ref="ns2:Thema_x002f_Project_x002f_Event" minOccurs="0"/>
                <xsd:element ref="ns2:Detail_x0020_thema_x002f_project_x002f_event" minOccurs="0"/>
                <xsd:element ref="ns2:Post" minOccurs="0"/>
                <xsd:element ref="ns2:Trekk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Gepubliceerd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d7016-358d-4a91-a20c-40a7c2aae98c" elementFormDefault="qualified">
    <xsd:import namespace="http://schemas.microsoft.com/office/2006/documentManagement/types"/>
    <xsd:import namespace="http://schemas.microsoft.com/office/infopath/2007/PartnerControls"/>
    <xsd:element name="Datum" ma:index="8" nillable="true" ma:displayName="Datum" ma:format="DateOnly" ma:internalName="Datum">
      <xsd:simpleType>
        <xsd:restriction base="dms:DateTime"/>
      </xsd:simpleType>
    </xsd:element>
    <xsd:element name="Type_x0020_document" ma:index="9" nillable="true" ma:displayName="Type document" ma:format="Dropdown" ma:internalName="Type_x0020_docu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anwezigheidslijst"/>
                    <xsd:enumeration value="Agenda"/>
                    <xsd:enumeration value="Artikel"/>
                    <xsd:enumeration value="Beeldmateriaal"/>
                    <xsd:enumeration value="Bestelbon"/>
                    <xsd:enumeration value="Brief"/>
                    <xsd:enumeration value="Communicatieplan"/>
                    <xsd:enumeration value="Draaiboek"/>
                    <xsd:enumeration value="Factuur"/>
                    <xsd:enumeration value="Informatie/Input"/>
                    <xsd:enumeration value="Inspiratie"/>
                    <xsd:enumeration value="Jaarverslag"/>
                    <xsd:enumeration value="Logo"/>
                    <xsd:enumeration value="Nota"/>
                    <xsd:enumeration value="Offerte"/>
                    <xsd:enumeration value="Ontwerp"/>
                    <xsd:enumeration value="Persbericht"/>
                    <xsd:enumeration value="Presentatie"/>
                    <xsd:enumeration value="Procedure"/>
                    <xsd:enumeration value="Q&amp;A"/>
                    <xsd:enumeration value="QR code"/>
                    <xsd:enumeration value="Sjabloon"/>
                    <xsd:enumeration value="Uitnodiging"/>
                    <xsd:enumeration value="Verslag"/>
                  </xsd:restriction>
                </xsd:simpleType>
              </xsd:element>
            </xsd:sequence>
          </xsd:extension>
        </xsd:complexContent>
      </xsd:complexType>
    </xsd:element>
    <xsd:element name="Thema_x002f_Project_x002f_Event" ma:index="10" nillable="true" ma:displayName="Cluster" ma:format="Dropdown" ma:internalName="Thema_x002f_Project_x002f_Event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preciatiebeleid"/>
                    <xsd:enumeration value="Bedrijfsvoorstelling"/>
                    <xsd:enumeration value="Campagne"/>
                    <xsd:enumeration value="Crisiscommunicatie"/>
                    <xsd:enumeration value="Evenementen"/>
                    <xsd:enumeration value="Externe communicatie"/>
                    <xsd:enumeration value="Huisstijl 2023"/>
                    <xsd:enumeration value="Interne Communicatie"/>
                    <xsd:enumeration value="Jeugdbrandweer"/>
                    <xsd:enumeration value="Netwerk Brandweer"/>
                    <xsd:enumeration value="Opleiding"/>
                    <xsd:enumeration value="Oude Intranet 2022"/>
                    <xsd:enumeration value="Pers"/>
                    <xsd:enumeration value="Samenwerkingen"/>
                    <xsd:enumeration value="Sociale media"/>
                    <xsd:enumeration value="Strategie"/>
                    <xsd:enumeration value="Tools"/>
                    <xsd:enumeration value="Vrijwilligerswerving"/>
                    <xsd:enumeration value="Website"/>
                  </xsd:restriction>
                </xsd:simpleType>
              </xsd:element>
            </xsd:sequence>
          </xsd:extension>
        </xsd:complexContent>
      </xsd:complexType>
    </xsd:element>
    <xsd:element name="Detail_x0020_thema_x002f_project_x002f_event" ma:index="11" nillable="true" ma:displayName="Thema/Project/Event" ma:format="Dropdown" ma:internalName="Detail_x0020_thema_x002f_project_x002f_event">
      <xsd:simpleType>
        <xsd:restriction base="dms:Text">
          <xsd:maxLength value="255"/>
        </xsd:restriction>
      </xsd:simpleType>
    </xsd:element>
    <xsd:element name="Post" ma:index="12" nillable="true" ma:displayName="Post" ma:format="Dropdown" ma:internalName="Pos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Zonaal"/>
                    <xsd:enumeration value="Blankenberge"/>
                    <xsd:enumeration value="Brugge"/>
                    <xsd:enumeration value="De Haan - Wenduine"/>
                    <xsd:enumeration value="Gistel"/>
                    <xsd:enumeration value="Knokke-Heist"/>
                    <xsd:enumeration value="Middelkerke"/>
                    <xsd:enumeration value="Oostende"/>
                    <xsd:enumeration value="Oostkamp"/>
                    <xsd:enumeration value="Ruddervoorde"/>
                    <xsd:enumeration value="Torhout"/>
                  </xsd:restriction>
                </xsd:simpleType>
              </xsd:element>
            </xsd:sequence>
          </xsd:extension>
        </xsd:complexContent>
      </xsd:complexType>
    </xsd:element>
    <xsd:element name="Trekker" ma:index="13" nillable="true" ma:displayName="Trekker" ma:internalName="Trekk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lke Depoortere"/>
                    <xsd:enumeration value="Charlotte Devriendt"/>
                    <xsd:enumeration value="Katrien Verbouw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fb79e556-85a1-4735-b843-9100202696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Gepubliceerd" ma:index="26" nillable="true" ma:displayName="Gepubliceerd" ma:format="Dropdown" ma:internalName="Gepubliceerd">
      <xsd:simpleType>
        <xsd:restriction base="dms:Choice">
          <xsd:enumeration value="Publicatie op intranet"/>
          <xsd:enumeration value="Keuze 2"/>
          <xsd:enumeration value="Keuze 3"/>
        </xsd:restriction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5dcddf-a527-485b-957f-c880d5e9536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10d05d5-63a0-4ca0-9962-cc922bcc1661}" ma:internalName="TaxCatchAll" ma:showField="CatchAllData" ma:web="ff5dcddf-a527-485b-957f-c880d5e95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5dcddf-a527-485b-957f-c880d5e95364" xsi:nil="true"/>
    <SharedWithUsers xmlns="ff5dcddf-a527-485b-957f-c880d5e95364">
      <UserInfo>
        <DisplayName>Isabelle De Buysere</DisplayName>
        <AccountId>34</AccountId>
        <AccountType/>
      </UserInfo>
      <UserInfo>
        <DisplayName>Hannes Werbrouck</DisplayName>
        <AccountId>18</AccountId>
        <AccountType/>
      </UserInfo>
    </SharedWithUsers>
    <lcf76f155ced4ddcb4097134ff3c332f xmlns="2f6d7016-358d-4a91-a20c-40a7c2aae98c">
      <Terms xmlns="http://schemas.microsoft.com/office/infopath/2007/PartnerControls"/>
    </lcf76f155ced4ddcb4097134ff3c332f>
    <Datum xmlns="2f6d7016-358d-4a91-a20c-40a7c2aae98c">2023-04-06T22:00:00+00:00</Datum>
    <Type_x0020_document xmlns="2f6d7016-358d-4a91-a20c-40a7c2aae98c">
      <Value>Informatie/Input</Value>
      <Value>Presentatie</Value>
    </Type_x0020_document>
    <Thema_x002f_Project_x002f_Event xmlns="2f6d7016-358d-4a91-a20c-40a7c2aae98c">
      <Value>Huisstijl 2023</Value>
    </Thema_x002f_Project_x002f_Event>
    <Post xmlns="2f6d7016-358d-4a91-a20c-40a7c2aae98c" xsi:nil="true"/>
    <Trekker xmlns="2f6d7016-358d-4a91-a20c-40a7c2aae98c" xsi:nil="true"/>
    <Detail_x0020_thema_x002f_project_x002f_event xmlns="2f6d7016-358d-4a91-a20c-40a7c2aae98c" xsi:nil="true"/>
    <Gepubliceerd xmlns="2f6d7016-358d-4a91-a20c-40a7c2aae98c" xsi:nil="true"/>
  </documentManagement>
</p:properties>
</file>

<file path=customXml/itemProps1.xml><?xml version="1.0" encoding="utf-8"?>
<ds:datastoreItem xmlns:ds="http://schemas.openxmlformats.org/officeDocument/2006/customXml" ds:itemID="{79A6B45A-1212-410D-B69F-87187F564D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616602-76AB-4E76-8DC6-2B259469E4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6d7016-358d-4a91-a20c-40a7c2aae98c"/>
    <ds:schemaRef ds:uri="ff5dcddf-a527-485b-957f-c880d5e95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135F75-9FF5-4156-BB6F-B4AF835EF838}">
  <ds:schemaRefs>
    <ds:schemaRef ds:uri="http://www.w3.org/XML/1998/namespace"/>
    <ds:schemaRef ds:uri="http://purl.org/dc/dcmitype/"/>
    <ds:schemaRef ds:uri="2f6d7016-358d-4a91-a20c-40a7c2aae98c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f5dcddf-a527-485b-957f-c880d5e95364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1218</Words>
  <Application>Microsoft Office PowerPoint</Application>
  <PresentationFormat>Breedbeeld</PresentationFormat>
  <Paragraphs>257</Paragraphs>
  <Slides>17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Yu Gothic UI</vt:lpstr>
      <vt:lpstr>Yu Gothic UI Light</vt:lpstr>
      <vt:lpstr>Yu Gothic UI Semibold</vt:lpstr>
      <vt:lpstr>Yu Gothic UI Semilight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Elke Depoortere</dc:creator>
  <cp:lastModifiedBy>Elke Depoortere</cp:lastModifiedBy>
  <cp:revision>8</cp:revision>
  <dcterms:created xsi:type="dcterms:W3CDTF">2023-02-24T14:34:19Z</dcterms:created>
  <dcterms:modified xsi:type="dcterms:W3CDTF">2024-01-25T10:51:57Z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0x0101001271F240C175884F835DD72BC387A954</vt:lpwstr>
  </property>
  <property fmtid="{D5CDD505-2E9C-101B-9397-08002B2CF9AE}" pid="3" name="MediaServiceImageTags">
    <vt:lpwstr/>
  </property>
</Properties>
</file>